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81" r:id="rId2"/>
    <p:sldId id="464" r:id="rId3"/>
    <p:sldId id="401" r:id="rId4"/>
    <p:sldId id="403" r:id="rId5"/>
    <p:sldId id="402" r:id="rId6"/>
    <p:sldId id="404" r:id="rId7"/>
    <p:sldId id="442" r:id="rId8"/>
    <p:sldId id="443" r:id="rId9"/>
    <p:sldId id="308" r:id="rId10"/>
    <p:sldId id="409" r:id="rId11"/>
    <p:sldId id="405" r:id="rId12"/>
    <p:sldId id="267" r:id="rId13"/>
    <p:sldId id="277" r:id="rId14"/>
    <p:sldId id="406" r:id="rId15"/>
    <p:sldId id="407" r:id="rId16"/>
    <p:sldId id="411" r:id="rId17"/>
    <p:sldId id="412" r:id="rId18"/>
    <p:sldId id="413" r:id="rId19"/>
    <p:sldId id="311" r:id="rId20"/>
    <p:sldId id="360" r:id="rId21"/>
    <p:sldId id="414" r:id="rId22"/>
    <p:sldId id="415" r:id="rId23"/>
    <p:sldId id="416" r:id="rId24"/>
    <p:sldId id="417" r:id="rId25"/>
    <p:sldId id="418" r:id="rId26"/>
    <p:sldId id="444" r:id="rId27"/>
    <p:sldId id="445" r:id="rId28"/>
    <p:sldId id="446" r:id="rId29"/>
    <p:sldId id="447" r:id="rId30"/>
    <p:sldId id="448" r:id="rId31"/>
    <p:sldId id="449" r:id="rId32"/>
    <p:sldId id="450" r:id="rId33"/>
    <p:sldId id="451" r:id="rId34"/>
    <p:sldId id="452" r:id="rId35"/>
    <p:sldId id="453" r:id="rId36"/>
    <p:sldId id="455" r:id="rId37"/>
    <p:sldId id="456" r:id="rId38"/>
    <p:sldId id="457" r:id="rId39"/>
    <p:sldId id="458" r:id="rId40"/>
    <p:sldId id="459" r:id="rId41"/>
    <p:sldId id="460" r:id="rId42"/>
    <p:sldId id="461" r:id="rId43"/>
    <p:sldId id="462" r:id="rId44"/>
    <p:sldId id="463" r:id="rId45"/>
    <p:sldId id="419" r:id="rId46"/>
    <p:sldId id="332" r:id="rId47"/>
    <p:sldId id="335" r:id="rId48"/>
    <p:sldId id="299" r:id="rId49"/>
    <p:sldId id="315" r:id="rId50"/>
    <p:sldId id="420" r:id="rId51"/>
    <p:sldId id="421" r:id="rId52"/>
    <p:sldId id="422" r:id="rId53"/>
    <p:sldId id="423" r:id="rId54"/>
    <p:sldId id="298" r:id="rId55"/>
    <p:sldId id="424" r:id="rId56"/>
    <p:sldId id="425" r:id="rId57"/>
    <p:sldId id="426" r:id="rId58"/>
    <p:sldId id="352" r:id="rId59"/>
    <p:sldId id="427" r:id="rId60"/>
    <p:sldId id="428" r:id="rId61"/>
    <p:sldId id="429" r:id="rId62"/>
    <p:sldId id="430" r:id="rId63"/>
    <p:sldId id="431" r:id="rId64"/>
    <p:sldId id="432" r:id="rId65"/>
    <p:sldId id="433" r:id="rId66"/>
    <p:sldId id="434" r:id="rId67"/>
    <p:sldId id="350" r:id="rId68"/>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6600"/>
    <a:srgbClr val="990000"/>
    <a:srgbClr val="FFFF00"/>
    <a:srgbClr val="FFCC66"/>
    <a:srgbClr val="FFFF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6" autoAdjust="0"/>
    <p:restoredTop sz="94286" autoAdjust="0"/>
  </p:normalViewPr>
  <p:slideViewPr>
    <p:cSldViewPr>
      <p:cViewPr varScale="1">
        <p:scale>
          <a:sx n="78" d="100"/>
          <a:sy n="78" d="100"/>
        </p:scale>
        <p:origin x="1056" y="168"/>
      </p:cViewPr>
      <p:guideLst>
        <p:guide orient="horz" pos="2160"/>
        <p:guide pos="2880"/>
      </p:guideLst>
    </p:cSldViewPr>
  </p:slideViewPr>
  <p:outlineViewPr>
    <p:cViewPr>
      <p:scale>
        <a:sx n="33" d="100"/>
        <a:sy n="33" d="100"/>
      </p:scale>
      <p:origin x="18" y="324"/>
    </p:cViewPr>
  </p:outlineViewPr>
  <p:notesTextViewPr>
    <p:cViewPr>
      <p:scale>
        <a:sx n="100" d="100"/>
        <a:sy n="100" d="100"/>
      </p:scale>
      <p:origin x="0" y="0"/>
    </p:cViewPr>
  </p:notesTextViewPr>
  <p:sorterViewPr>
    <p:cViewPr>
      <p:scale>
        <a:sx n="66" d="100"/>
        <a:sy n="66" d="100"/>
      </p:scale>
      <p:origin x="0" y="13026"/>
    </p:cViewPr>
  </p:sorterViewPr>
  <p:notesViewPr>
    <p:cSldViewPr>
      <p:cViewPr varScale="1">
        <p:scale>
          <a:sx n="121" d="100"/>
          <a:sy n="121" d="100"/>
        </p:scale>
        <p:origin x="1720" y="16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2BD6505-B769-4585-93C4-A6338FE163AE}"/>
              </a:ext>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38915" name="Rectangle 3">
            <a:extLst>
              <a:ext uri="{FF2B5EF4-FFF2-40B4-BE49-F238E27FC236}">
                <a16:creationId xmlns:a16="http://schemas.microsoft.com/office/drawing/2014/main" id="{B5D77E04-1E6C-4B9F-ACEB-8A6746ABEB4B}"/>
              </a:ext>
            </a:extLst>
          </p:cNvPr>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38916" name="Rectangle 4">
            <a:extLst>
              <a:ext uri="{FF2B5EF4-FFF2-40B4-BE49-F238E27FC236}">
                <a16:creationId xmlns:a16="http://schemas.microsoft.com/office/drawing/2014/main" id="{4731F645-A0C1-47AD-BD48-13F8A6389C49}"/>
              </a:ext>
            </a:extLst>
          </p:cNvPr>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38917" name="Rectangle 5">
            <a:extLst>
              <a:ext uri="{FF2B5EF4-FFF2-40B4-BE49-F238E27FC236}">
                <a16:creationId xmlns:a16="http://schemas.microsoft.com/office/drawing/2014/main" id="{ABECCB76-C2EB-4BD3-855C-BD5223C1825B}"/>
              </a:ext>
            </a:extLst>
          </p:cNvPr>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22FDC03-23FD-4E72-A88B-A4D74D7AFE3B}"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44B5AC7-A2C0-42D8-A72F-257218F3DCA6}"/>
              </a:ext>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atin typeface="Arial" charset="0"/>
              </a:defRPr>
            </a:lvl1pPr>
          </a:lstStyle>
          <a:p>
            <a:pPr>
              <a:defRPr/>
            </a:pPr>
            <a:endParaRPr lang="de-DE"/>
          </a:p>
        </p:txBody>
      </p:sp>
      <p:sp>
        <p:nvSpPr>
          <p:cNvPr id="19459" name="Rectangle 3">
            <a:extLst>
              <a:ext uri="{FF2B5EF4-FFF2-40B4-BE49-F238E27FC236}">
                <a16:creationId xmlns:a16="http://schemas.microsoft.com/office/drawing/2014/main" id="{FA61BE5C-F86E-4FBA-BDF9-68F0603D2548}"/>
              </a:ext>
            </a:extLst>
          </p:cNvPr>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atin typeface="Arial" charset="0"/>
              </a:defRPr>
            </a:lvl1pPr>
          </a:lstStyle>
          <a:p>
            <a:pPr>
              <a:defRPr/>
            </a:pPr>
            <a:endParaRPr lang="de-DE"/>
          </a:p>
        </p:txBody>
      </p:sp>
      <p:sp>
        <p:nvSpPr>
          <p:cNvPr id="76804" name="Rectangle 4">
            <a:extLst>
              <a:ext uri="{FF2B5EF4-FFF2-40B4-BE49-F238E27FC236}">
                <a16:creationId xmlns:a16="http://schemas.microsoft.com/office/drawing/2014/main" id="{3826BCE5-3C8C-4909-BC74-4DEB00B25E71}"/>
              </a:ext>
            </a:extLst>
          </p:cNvPr>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63758610-F4D8-4A57-85AF-1CDF5D9D7BCD}"/>
              </a:ext>
            </a:extLst>
          </p:cNvPr>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9462" name="Rectangle 6">
            <a:extLst>
              <a:ext uri="{FF2B5EF4-FFF2-40B4-BE49-F238E27FC236}">
                <a16:creationId xmlns:a16="http://schemas.microsoft.com/office/drawing/2014/main" id="{D2B897B8-2FBD-4E3F-AB6D-8AB77CF6C3B0}"/>
              </a:ext>
            </a:extLst>
          </p:cNvPr>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atin typeface="Arial" charset="0"/>
              </a:defRPr>
            </a:lvl1pPr>
          </a:lstStyle>
          <a:p>
            <a:pPr>
              <a:defRPr/>
            </a:pPr>
            <a:endParaRPr lang="de-DE"/>
          </a:p>
        </p:txBody>
      </p:sp>
      <p:sp>
        <p:nvSpPr>
          <p:cNvPr id="19463" name="Rectangle 7">
            <a:extLst>
              <a:ext uri="{FF2B5EF4-FFF2-40B4-BE49-F238E27FC236}">
                <a16:creationId xmlns:a16="http://schemas.microsoft.com/office/drawing/2014/main" id="{9FBC89AA-ECB1-4C3F-8990-BCBFDB538B61}"/>
              </a:ext>
            </a:extLst>
          </p:cNvPr>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ED676E63-ED98-4301-B4DC-BD197E79239C}" type="slidenum">
              <a:rPr lang="de-DE" altLang="en-US"/>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76E63-ED98-4301-B4DC-BD197E79239C}" type="slidenum">
              <a:rPr lang="de-DE" altLang="en-US" smtClean="0"/>
              <a:pPr/>
              <a:t>1</a:t>
            </a:fld>
            <a:endParaRPr lang="de-DE" altLang="en-US"/>
          </a:p>
        </p:txBody>
      </p:sp>
    </p:spTree>
    <p:extLst>
      <p:ext uri="{BB962C8B-B14F-4D97-AF65-F5344CB8AC3E}">
        <p14:creationId xmlns:p14="http://schemas.microsoft.com/office/powerpoint/2010/main" val="2055043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4736C5E-6472-493F-B831-69D59B441822}" type="slidenum">
              <a:rPr kumimoji="0" lang="de-DE"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de-DE"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noFill/>
        </p:spPr>
        <p:txBody>
          <a:bodyPr/>
          <a:lstStyle/>
          <a:p>
            <a:pPr eaLnBrk="1" hangingPunct="1"/>
            <a:endParaRPr lang="de-DE" altLang="en-US">
              <a:latin typeface="Arial" panose="020B0604020202020204" pitchFamily="34" charset="0"/>
            </a:endParaRPr>
          </a:p>
        </p:txBody>
      </p:sp>
    </p:spTree>
    <p:extLst>
      <p:ext uri="{BB962C8B-B14F-4D97-AF65-F5344CB8AC3E}">
        <p14:creationId xmlns:p14="http://schemas.microsoft.com/office/powerpoint/2010/main" val="203934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0E7A77-56B3-438A-8F28-E8A7871733BA}" type="slidenum">
              <a:rPr lang="de-DE" smtClean="0"/>
              <a:t>42</a:t>
            </a:fld>
            <a:endParaRPr lang="de-DE"/>
          </a:p>
        </p:txBody>
      </p:sp>
    </p:spTree>
    <p:extLst>
      <p:ext uri="{BB962C8B-B14F-4D97-AF65-F5344CB8AC3E}">
        <p14:creationId xmlns:p14="http://schemas.microsoft.com/office/powerpoint/2010/main" val="1647817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0E7A77-56B3-438A-8F28-E8A7871733BA}" type="slidenum">
              <a:rPr lang="de-DE" smtClean="0"/>
              <a:t>43</a:t>
            </a:fld>
            <a:endParaRPr lang="de-DE"/>
          </a:p>
        </p:txBody>
      </p:sp>
    </p:spTree>
    <p:extLst>
      <p:ext uri="{BB962C8B-B14F-4D97-AF65-F5344CB8AC3E}">
        <p14:creationId xmlns:p14="http://schemas.microsoft.com/office/powerpoint/2010/main" val="356544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a:extLst>
              <a:ext uri="{FF2B5EF4-FFF2-40B4-BE49-F238E27FC236}">
                <a16:creationId xmlns:a16="http://schemas.microsoft.com/office/drawing/2014/main" id="{3E11139F-6296-42C5-9BA3-AC716E213546}"/>
              </a:ext>
            </a:extLst>
          </p:cNvPr>
          <p:cNvSpPr>
            <a:spLocks noGrp="1" noRot="1" noChangeAspect="1" noTextEdit="1"/>
          </p:cNvSpPr>
          <p:nvPr>
            <p:ph type="sldImg"/>
          </p:nvPr>
        </p:nvSpPr>
        <p:spPr>
          <a:xfrm>
            <a:off x="992188" y="768350"/>
            <a:ext cx="5114925" cy="3836988"/>
          </a:xfrm>
          <a:ln/>
        </p:spPr>
      </p:sp>
      <p:sp>
        <p:nvSpPr>
          <p:cNvPr id="83971" name="Notizenplatzhalter 2">
            <a:extLst>
              <a:ext uri="{FF2B5EF4-FFF2-40B4-BE49-F238E27FC236}">
                <a16:creationId xmlns:a16="http://schemas.microsoft.com/office/drawing/2014/main" id="{434CA432-F6D0-47D3-9FA4-110D99277A7F}"/>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83972" name="Foliennummernplatzhalter 3">
            <a:extLst>
              <a:ext uri="{FF2B5EF4-FFF2-40B4-BE49-F238E27FC236}">
                <a16:creationId xmlns:a16="http://schemas.microsoft.com/office/drawing/2014/main" id="{DB8C3058-67BE-4CF5-A9AC-044E992A8BD6}"/>
              </a:ext>
            </a:extLst>
          </p:cNvPr>
          <p:cNvSpPr>
            <a:spLocks noGrp="1"/>
          </p:cNvSpPr>
          <p:nvPr>
            <p:ph type="sldNum" sz="quarter" idx="5"/>
          </p:nvPr>
        </p:nvSpPr>
        <p:spPr>
          <a:noFill/>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C48BA24-A7B3-4EED-A1DE-F0333450A1AE}" type="slidenum">
              <a:rPr lang="de-DE" altLang="de-DE" sz="1300"/>
              <a:pPr eaLnBrk="1" hangingPunct="1">
                <a:spcBef>
                  <a:spcPct val="0"/>
                </a:spcBef>
              </a:pPr>
              <a:t>53</a:t>
            </a:fld>
            <a:endParaRPr lang="de-DE" altLang="de-DE" sz="1300"/>
          </a:p>
        </p:txBody>
      </p:sp>
    </p:spTree>
    <p:extLst>
      <p:ext uri="{BB962C8B-B14F-4D97-AF65-F5344CB8AC3E}">
        <p14:creationId xmlns:p14="http://schemas.microsoft.com/office/powerpoint/2010/main" val="283027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676E63-ED98-4301-B4DC-BD197E79239C}" type="slidenum">
              <a:rPr lang="de-DE" altLang="en-US" smtClean="0"/>
              <a:pPr/>
              <a:t>2</a:t>
            </a:fld>
            <a:endParaRPr lang="de-DE" altLang="en-US"/>
          </a:p>
        </p:txBody>
      </p:sp>
    </p:spTree>
    <p:extLst>
      <p:ext uri="{BB962C8B-B14F-4D97-AF65-F5344CB8AC3E}">
        <p14:creationId xmlns:p14="http://schemas.microsoft.com/office/powerpoint/2010/main" val="42559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D676E63-ED98-4301-B4DC-BD197E79239C}" type="slidenum">
              <a:rPr lang="de-DE" altLang="en-US" smtClean="0"/>
              <a:pPr/>
              <a:t>6</a:t>
            </a:fld>
            <a:endParaRPr lang="de-DE" altLang="en-US"/>
          </a:p>
        </p:txBody>
      </p:sp>
    </p:spTree>
    <p:extLst>
      <p:ext uri="{BB962C8B-B14F-4D97-AF65-F5344CB8AC3E}">
        <p14:creationId xmlns:p14="http://schemas.microsoft.com/office/powerpoint/2010/main" val="150781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33E7D58-3178-4AE9-8DD8-B1E33085DC7A}"/>
              </a:ext>
            </a:extLst>
          </p:cNvPr>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64D37CA-28B7-47D3-A0A3-385F115CCAE6}" type="slidenum">
              <a:rPr lang="de-DE" altLang="de-DE" sz="1300"/>
              <a:pPr eaLnBrk="1" hangingPunct="1">
                <a:spcBef>
                  <a:spcPct val="0"/>
                </a:spcBef>
              </a:pPr>
              <a:t>11</a:t>
            </a:fld>
            <a:endParaRPr lang="de-DE" altLang="de-DE" sz="1300"/>
          </a:p>
        </p:txBody>
      </p:sp>
      <p:sp>
        <p:nvSpPr>
          <p:cNvPr id="79875" name="Rectangle 2">
            <a:extLst>
              <a:ext uri="{FF2B5EF4-FFF2-40B4-BE49-F238E27FC236}">
                <a16:creationId xmlns:a16="http://schemas.microsoft.com/office/drawing/2014/main" id="{A7F68466-4F63-418A-AB92-10D0502A79B7}"/>
              </a:ext>
            </a:extLst>
          </p:cNvPr>
          <p:cNvSpPr>
            <a:spLocks noGrp="1" noRot="1" noChangeAspect="1" noChangeArrowheads="1" noTextEdit="1"/>
          </p:cNvSpPr>
          <p:nvPr>
            <p:ph type="sldImg"/>
          </p:nvPr>
        </p:nvSpPr>
        <p:spPr>
          <a:xfrm>
            <a:off x="992188" y="768350"/>
            <a:ext cx="5114925" cy="3836988"/>
          </a:xfrm>
          <a:ln/>
        </p:spPr>
      </p:sp>
      <p:sp>
        <p:nvSpPr>
          <p:cNvPr id="79876" name="Rectangle 3">
            <a:extLst>
              <a:ext uri="{FF2B5EF4-FFF2-40B4-BE49-F238E27FC236}">
                <a16:creationId xmlns:a16="http://schemas.microsoft.com/office/drawing/2014/main" id="{6A1E0BC2-1AA7-4035-9109-56C9D6E83D0F}"/>
              </a:ext>
            </a:extLst>
          </p:cNvPr>
          <p:cNvSpPr>
            <a:spLocks noGrp="1" noChangeArrowheads="1"/>
          </p:cNvSpPr>
          <p:nvPr>
            <p:ph type="body" idx="1"/>
          </p:nvPr>
        </p:nvSpPr>
        <p:spPr>
          <a:noFill/>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09306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A9882F88-1DF0-4E13-82DF-7958B8542CF7}"/>
              </a:ext>
            </a:extLst>
          </p:cNvPr>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E8613D9-AC48-4F64-A731-DA7A6F21FDA5}" type="slidenum">
              <a:rPr lang="de-DE" altLang="de-DE" sz="1300"/>
              <a:pPr eaLnBrk="1" hangingPunct="1">
                <a:spcBef>
                  <a:spcPct val="0"/>
                </a:spcBef>
              </a:pPr>
              <a:t>12</a:t>
            </a:fld>
            <a:endParaRPr lang="de-DE" altLang="de-DE" sz="1300"/>
          </a:p>
        </p:txBody>
      </p:sp>
      <p:sp>
        <p:nvSpPr>
          <p:cNvPr id="80899" name="Rectangle 2">
            <a:extLst>
              <a:ext uri="{FF2B5EF4-FFF2-40B4-BE49-F238E27FC236}">
                <a16:creationId xmlns:a16="http://schemas.microsoft.com/office/drawing/2014/main" id="{75957DE4-6B01-4E94-A4ED-6F99D749E9D3}"/>
              </a:ext>
            </a:extLst>
          </p:cNvPr>
          <p:cNvSpPr>
            <a:spLocks noGrp="1" noRot="1" noChangeAspect="1" noChangeArrowheads="1" noTextEdit="1"/>
          </p:cNvSpPr>
          <p:nvPr>
            <p:ph type="sldImg"/>
          </p:nvPr>
        </p:nvSpPr>
        <p:spPr>
          <a:xfrm>
            <a:off x="992188" y="768350"/>
            <a:ext cx="5114925" cy="3836988"/>
          </a:xfrm>
          <a:ln/>
        </p:spPr>
      </p:sp>
      <p:sp>
        <p:nvSpPr>
          <p:cNvPr id="80900" name="Rectangle 3">
            <a:extLst>
              <a:ext uri="{FF2B5EF4-FFF2-40B4-BE49-F238E27FC236}">
                <a16:creationId xmlns:a16="http://schemas.microsoft.com/office/drawing/2014/main" id="{8BB0328C-9845-47F4-AF48-FE8B725C8BD8}"/>
              </a:ext>
            </a:extLst>
          </p:cNvPr>
          <p:cNvSpPr>
            <a:spLocks noGrp="1" noChangeArrowheads="1"/>
          </p:cNvSpPr>
          <p:nvPr>
            <p:ph type="body" idx="1"/>
          </p:nvPr>
        </p:nvSpPr>
        <p:spPr>
          <a:noFill/>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401211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F06E66A-B9F8-4B4A-A830-7A4CDDB1410E}"/>
              </a:ext>
            </a:extLst>
          </p:cNvPr>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6C527BE-8327-4501-81F8-EF1A5A00F44B}" type="slidenum">
              <a:rPr lang="de-DE" altLang="de-DE" sz="1300"/>
              <a:pPr eaLnBrk="1" hangingPunct="1">
                <a:spcBef>
                  <a:spcPct val="0"/>
                </a:spcBef>
              </a:pPr>
              <a:t>15</a:t>
            </a:fld>
            <a:endParaRPr lang="de-DE" altLang="de-DE" sz="1300"/>
          </a:p>
        </p:txBody>
      </p:sp>
      <p:sp>
        <p:nvSpPr>
          <p:cNvPr id="81923" name="Rectangle 2">
            <a:extLst>
              <a:ext uri="{FF2B5EF4-FFF2-40B4-BE49-F238E27FC236}">
                <a16:creationId xmlns:a16="http://schemas.microsoft.com/office/drawing/2014/main" id="{FB18C85A-E56E-4132-9EEE-D30081A1D575}"/>
              </a:ext>
            </a:extLst>
          </p:cNvPr>
          <p:cNvSpPr>
            <a:spLocks noGrp="1" noRot="1" noChangeAspect="1" noChangeArrowheads="1" noTextEdit="1"/>
          </p:cNvSpPr>
          <p:nvPr>
            <p:ph type="sldImg"/>
          </p:nvPr>
        </p:nvSpPr>
        <p:spPr>
          <a:xfrm>
            <a:off x="992188" y="768350"/>
            <a:ext cx="5114925" cy="3836988"/>
          </a:xfrm>
          <a:ln/>
        </p:spPr>
      </p:sp>
      <p:sp>
        <p:nvSpPr>
          <p:cNvPr id="81924" name="Rectangle 3">
            <a:extLst>
              <a:ext uri="{FF2B5EF4-FFF2-40B4-BE49-F238E27FC236}">
                <a16:creationId xmlns:a16="http://schemas.microsoft.com/office/drawing/2014/main" id="{83CCC80C-FA40-4CB1-87E5-BAFE26AB7D90}"/>
              </a:ext>
            </a:extLst>
          </p:cNvPr>
          <p:cNvSpPr>
            <a:spLocks noGrp="1" noChangeArrowheads="1"/>
          </p:cNvSpPr>
          <p:nvPr>
            <p:ph type="body" idx="1"/>
          </p:nvPr>
        </p:nvSpPr>
        <p:spPr>
          <a:noFill/>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45560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xfrm>
            <a:off x="992188" y="768350"/>
            <a:ext cx="5114925" cy="3836988"/>
          </a:xfrm>
          <a:ln/>
        </p:spPr>
      </p:sp>
      <p:sp>
        <p:nvSpPr>
          <p:cNvPr id="81923" name="Notizenplatzhalter 2"/>
          <p:cNvSpPr>
            <a:spLocks noGrp="1"/>
          </p:cNvSpPr>
          <p:nvPr>
            <p:ph type="body" idx="1"/>
          </p:nvPr>
        </p:nvSpPr>
        <p:spPr>
          <a:noFill/>
        </p:spPr>
        <p:txBody>
          <a:bodyPr/>
          <a:lstStyle/>
          <a:p>
            <a:endParaRPr lang="de-DE" altLang="de-DE">
              <a:latin typeface="Arial" panose="020B0604020202020204" pitchFamily="34" charset="0"/>
            </a:endParaRPr>
          </a:p>
        </p:txBody>
      </p:sp>
      <p:sp>
        <p:nvSpPr>
          <p:cNvPr id="81924" name="Foliennummernplatzhalter 3"/>
          <p:cNvSpPr>
            <a:spLocks noGrp="1"/>
          </p:cNvSpPr>
          <p:nvPr>
            <p:ph type="sldNum" sz="quarter" idx="5"/>
          </p:nvPr>
        </p:nvSpPr>
        <p:spPr>
          <a:noFill/>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AF133CF-B686-40ED-A302-4FA7D249E4FD}" type="slidenum">
              <a:rPr lang="de-DE" altLang="de-DE" sz="1300"/>
              <a:pPr eaLnBrk="1" hangingPunct="1">
                <a:spcBef>
                  <a:spcPct val="0"/>
                </a:spcBef>
              </a:pPr>
              <a:t>27</a:t>
            </a:fld>
            <a:endParaRPr lang="de-DE" altLang="de-DE" sz="1300"/>
          </a:p>
        </p:txBody>
      </p:sp>
    </p:spTree>
    <p:extLst>
      <p:ext uri="{BB962C8B-B14F-4D97-AF65-F5344CB8AC3E}">
        <p14:creationId xmlns:p14="http://schemas.microsoft.com/office/powerpoint/2010/main" val="422380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20E7A77-56B3-438A-8F28-E8A7871733BA}" type="slidenum">
              <a:rPr lang="de-DE" smtClean="0"/>
              <a:t>30</a:t>
            </a:fld>
            <a:endParaRPr lang="de-DE"/>
          </a:p>
        </p:txBody>
      </p:sp>
    </p:spTree>
    <p:extLst>
      <p:ext uri="{BB962C8B-B14F-4D97-AF65-F5344CB8AC3E}">
        <p14:creationId xmlns:p14="http://schemas.microsoft.com/office/powerpoint/2010/main" val="30529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14EA4D-F464-4283-A85E-23D50483EA25}" type="slidenum">
              <a:rPr lang="en-GB" smtClean="0"/>
              <a:t>33</a:t>
            </a:fld>
            <a:endParaRPr lang="en-GB"/>
          </a:p>
        </p:txBody>
      </p:sp>
    </p:spTree>
    <p:extLst>
      <p:ext uri="{BB962C8B-B14F-4D97-AF65-F5344CB8AC3E}">
        <p14:creationId xmlns:p14="http://schemas.microsoft.com/office/powerpoint/2010/main" val="33458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E3CEEB79-9B38-4C43-AB25-71BAA956A45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D1D8D6D-E6B9-4E42-91A0-21164428D9F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78AD154-B204-40B1-A755-CA138010C2AE}"/>
              </a:ext>
            </a:extLst>
          </p:cNvPr>
          <p:cNvSpPr>
            <a:spLocks noGrp="1" noChangeArrowheads="1"/>
          </p:cNvSpPr>
          <p:nvPr>
            <p:ph type="sldNum" sz="quarter" idx="12"/>
          </p:nvPr>
        </p:nvSpPr>
        <p:spPr>
          <a:ln/>
        </p:spPr>
        <p:txBody>
          <a:bodyPr/>
          <a:lstStyle>
            <a:lvl1pPr>
              <a:defRPr/>
            </a:lvl1pPr>
          </a:lstStyle>
          <a:p>
            <a:fld id="{6B9E6608-0237-4DA3-9C9F-0C893CF92F9C}" type="slidenum">
              <a:rPr lang="en-GB" altLang="en-US"/>
              <a:pPr/>
              <a:t>‹#›</a:t>
            </a:fld>
            <a:endParaRPr lang="en-GB" altLang="en-US"/>
          </a:p>
        </p:txBody>
      </p:sp>
    </p:spTree>
    <p:extLst>
      <p:ext uri="{BB962C8B-B14F-4D97-AF65-F5344CB8AC3E}">
        <p14:creationId xmlns:p14="http://schemas.microsoft.com/office/powerpoint/2010/main" val="289493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18526CCF-D78E-4346-8609-E0C40C8458D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C1B4335-91D3-4333-8A38-6952B231F62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D73495A-3755-48E7-A8E3-E2DD604140B4}"/>
              </a:ext>
            </a:extLst>
          </p:cNvPr>
          <p:cNvSpPr>
            <a:spLocks noGrp="1" noChangeArrowheads="1"/>
          </p:cNvSpPr>
          <p:nvPr>
            <p:ph type="sldNum" sz="quarter" idx="12"/>
          </p:nvPr>
        </p:nvSpPr>
        <p:spPr>
          <a:ln/>
        </p:spPr>
        <p:txBody>
          <a:bodyPr/>
          <a:lstStyle>
            <a:lvl1pPr>
              <a:defRPr/>
            </a:lvl1pPr>
          </a:lstStyle>
          <a:p>
            <a:fld id="{07CA38C4-A338-483A-A25D-79A612B34D39}" type="slidenum">
              <a:rPr lang="en-GB" altLang="en-US"/>
              <a:pPr/>
              <a:t>‹#›</a:t>
            </a:fld>
            <a:endParaRPr lang="en-GB" altLang="en-US"/>
          </a:p>
        </p:txBody>
      </p:sp>
    </p:spTree>
    <p:extLst>
      <p:ext uri="{BB962C8B-B14F-4D97-AF65-F5344CB8AC3E}">
        <p14:creationId xmlns:p14="http://schemas.microsoft.com/office/powerpoint/2010/main" val="307686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bg>
      <p:bgPr>
        <a:solidFill>
          <a:schemeClr val="bg1"/>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68BB03-F6FD-4182-B0FC-60C77F709FA8}"/>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603A256B-A5B6-4378-914C-E090B7B8C93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D23FA6E-192E-4DA1-80AB-BECB1E4D2E5A}"/>
              </a:ext>
            </a:extLst>
          </p:cNvPr>
          <p:cNvSpPr>
            <a:spLocks noGrp="1" noChangeArrowheads="1"/>
          </p:cNvSpPr>
          <p:nvPr>
            <p:ph type="sldNum" sz="quarter" idx="12"/>
          </p:nvPr>
        </p:nvSpPr>
        <p:spPr>
          <a:ln/>
        </p:spPr>
        <p:txBody>
          <a:bodyPr/>
          <a:lstStyle>
            <a:lvl1pPr>
              <a:defRPr/>
            </a:lvl1pPr>
          </a:lstStyle>
          <a:p>
            <a:fld id="{36235521-F96E-4A93-B768-22DEB69D1E98}" type="slidenum">
              <a:rPr lang="en-GB" altLang="en-US"/>
              <a:pPr/>
              <a:t>‹#›</a:t>
            </a:fld>
            <a:endParaRPr lang="en-GB" altLang="en-US"/>
          </a:p>
        </p:txBody>
      </p:sp>
    </p:spTree>
    <p:extLst>
      <p:ext uri="{BB962C8B-B14F-4D97-AF65-F5344CB8AC3E}">
        <p14:creationId xmlns:p14="http://schemas.microsoft.com/office/powerpoint/2010/main" val="290225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D142247-76BF-457A-A885-33775836725D}"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7F9FA2-48CC-4306-9EEB-656FF1770A01}" type="slidenum">
              <a:rPr lang="en-GB" smtClean="0"/>
              <a:t>‹#›</a:t>
            </a:fld>
            <a:endParaRPr lang="en-GB"/>
          </a:p>
        </p:txBody>
      </p:sp>
    </p:spTree>
    <p:extLst>
      <p:ext uri="{BB962C8B-B14F-4D97-AF65-F5344CB8AC3E}">
        <p14:creationId xmlns:p14="http://schemas.microsoft.com/office/powerpoint/2010/main" val="250165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D142247-76BF-457A-A885-33775836725D}"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F9FA2-48CC-4306-9EEB-656FF1770A01}" type="slidenum">
              <a:rPr lang="en-GB" smtClean="0"/>
              <a:t>‹#›</a:t>
            </a:fld>
            <a:endParaRPr lang="en-GB"/>
          </a:p>
        </p:txBody>
      </p:sp>
    </p:spTree>
    <p:extLst>
      <p:ext uri="{BB962C8B-B14F-4D97-AF65-F5344CB8AC3E}">
        <p14:creationId xmlns:p14="http://schemas.microsoft.com/office/powerpoint/2010/main" val="178296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F4FD55-7082-428E-BE10-3C4741CDB9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de-DE"/>
              <a:t>Click to edit Master title style</a:t>
            </a:r>
          </a:p>
        </p:txBody>
      </p:sp>
      <p:sp>
        <p:nvSpPr>
          <p:cNvPr id="1027" name="Rectangle 3">
            <a:extLst>
              <a:ext uri="{FF2B5EF4-FFF2-40B4-BE49-F238E27FC236}">
                <a16:creationId xmlns:a16="http://schemas.microsoft.com/office/drawing/2014/main" id="{28D54995-7FB0-4A9A-8578-D758718AD9A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28" name="Rectangle 4">
            <a:extLst>
              <a:ext uri="{FF2B5EF4-FFF2-40B4-BE49-F238E27FC236}">
                <a16:creationId xmlns:a16="http://schemas.microsoft.com/office/drawing/2014/main" id="{27D16B79-6437-4737-A105-BCABFACAFEB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BF2B3AE1-8875-4A06-9711-85167BA770F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7CA16847-9D0F-4C9C-A296-F11E60EF4F5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5209C2B-7CB9-4CA3-95DA-EA66F887F22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 id="2147483668" r:id="rId4"/>
    <p:sldLayoutId id="2147483669"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jpl.nasa.gov/missions/mars-exploration-rover-opportunity-mer" TargetMode="Externa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solarsystem.nasa.gov/planets/mars/overview/" TargetMode="External"/><Relationship Id="rId3" Type="http://schemas.openxmlformats.org/officeDocument/2006/relationships/hyperlink" Target="https://www.jpl.nasa.gov/missions/mars-exploration-rover-opportunity-mer" TargetMode="External"/><Relationship Id="rId7" Type="http://schemas.openxmlformats.org/officeDocument/2006/relationships/hyperlink" Target="https://photojournal.jpl.nasa.gov/" TargetMode="External"/><Relationship Id="rId2"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hyperlink" Target="https://mars.nasa.gov/mars-exploration/missions/viking-1-2/" TargetMode="External"/><Relationship Id="rId5" Type="http://schemas.openxmlformats.org/officeDocument/2006/relationships/hyperlink" Target="https://mars.nasa.gov/mars2020/" TargetMode="External"/><Relationship Id="rId10" Type="http://schemas.openxmlformats.org/officeDocument/2006/relationships/hyperlink" Target="https://mars.nasa.gov/participate/marsforeducators/" TargetMode="External"/><Relationship Id="rId4" Type="http://schemas.openxmlformats.org/officeDocument/2006/relationships/hyperlink" Target="https://mars.nasa.gov/msl/home/" TargetMode="External"/><Relationship Id="rId9" Type="http://schemas.openxmlformats.org/officeDocument/2006/relationships/hyperlink" Target="https://solarsystem.nasa.gov/news/1679/mars-resources/?page=0&amp;per_page=40&amp;order=created_at+desc&amp;search=&amp;tags=Mars%2CCuriosity+(MSL)%2CMars+2020+Rover%2CDeimos%2CPhobos%2CMars+Moons%2CSpirit%2CMars+Cube+One&amp;category=32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2"/>
          <p:cNvPicPr>
            <a:picLocks noChangeAspect="1"/>
          </p:cNvPicPr>
          <p:nvPr/>
        </p:nvPicPr>
        <p:blipFill rotWithShape="1">
          <a:blip r:embed="rId3">
            <a:extLst>
              <a:ext uri="{28A0092B-C50C-407E-A947-70E740481C1C}">
                <a14:useLocalDpi xmlns:a14="http://schemas.microsoft.com/office/drawing/2010/main" val="0"/>
              </a:ext>
            </a:extLst>
          </a:blip>
          <a:srcRect l="2825" t="1184" b="17071"/>
          <a:stretch/>
        </p:blipFill>
        <p:spPr>
          <a:xfrm>
            <a:off x="0" y="-1"/>
            <a:ext cx="9144000" cy="6858001"/>
          </a:xfrm>
          <a:prstGeom prst="rect">
            <a:avLst/>
          </a:prstGeom>
        </p:spPr>
      </p:pic>
      <p:sp>
        <p:nvSpPr>
          <p:cNvPr id="6" name="Text Box 3"/>
          <p:cNvSpPr txBox="1">
            <a:spLocks noChangeArrowheads="1"/>
          </p:cNvSpPr>
          <p:nvPr/>
        </p:nvSpPr>
        <p:spPr bwMode="auto">
          <a:xfrm rot="16200000">
            <a:off x="7455645" y="5191254"/>
            <a:ext cx="28889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05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Sol  1635, </a:t>
            </a:r>
            <a:r>
              <a:rPr kumimoji="0" lang="de-DE" altLang="en-US" sz="105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MastCam</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de-DE" altLang="en-US" sz="1050" b="0" i="0" u="none" strike="noStrike" kern="1200" cap="none" spc="0" normalizeH="0" baseline="0" noProof="0" err="1">
                <a:ln>
                  <a:noFill/>
                </a:ln>
                <a:solidFill>
                  <a:schemeClr val="bg1"/>
                </a:solidFill>
                <a:effectLst/>
                <a:uLnTx/>
                <a:uFillTx/>
                <a:latin typeface="Arial" panose="020B0604020202020204" pitchFamily="34" charset="0"/>
                <a:ea typeface="+mn-ea"/>
                <a:cs typeface="+mn-cs"/>
              </a:rPr>
              <a:t>image</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de-DE" altLang="en-US" sz="1050" b="0" i="0" u="none" strike="noStrike" kern="1200" cap="none" spc="0" normalizeH="0" baseline="0" noProof="0" err="1">
                <a:ln>
                  <a:noFill/>
                </a:ln>
                <a:solidFill>
                  <a:schemeClr val="bg1"/>
                </a:solidFill>
                <a:effectLst/>
                <a:uLnTx/>
                <a:uFillTx/>
                <a:latin typeface="Arial" panose="020B0604020202020204" pitchFamily="34" charset="0"/>
                <a:ea typeface="+mn-ea"/>
                <a:cs typeface="+mn-cs"/>
              </a:rPr>
              <a:t>credit</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NASA/JPL</a:t>
            </a:r>
            <a:endParaRPr kumimoji="0" lang="en-US"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7" name="CasellaDiTesto 3"/>
          <p:cNvSpPr txBox="1"/>
          <p:nvPr/>
        </p:nvSpPr>
        <p:spPr>
          <a:xfrm>
            <a:off x="1020395" y="1169333"/>
            <a:ext cx="7157435" cy="3386633"/>
          </a:xfrm>
          <a:prstGeom prst="rect">
            <a:avLst/>
          </a:prstGeom>
          <a:noFill/>
        </p:spPr>
        <p:txBody>
          <a:bodyPr wrap="square">
            <a:spAutoFit/>
          </a:bodyPr>
          <a:lstStyle/>
          <a:p>
            <a:pPr algn="ctr" fontAlgn="auto">
              <a:lnSpc>
                <a:spcPct val="200000"/>
              </a:lnSpc>
              <a:spcBef>
                <a:spcPts val="0"/>
              </a:spcBef>
              <a:spcAft>
                <a:spcPts val="0"/>
              </a:spcAft>
              <a:defRPr/>
            </a:pPr>
            <a:r>
              <a:rPr lang="it-IT" sz="4000" b="1" spc="300">
                <a:ln>
                  <a:solidFill>
                    <a:schemeClr val="bg1"/>
                  </a:solidFill>
                </a:ln>
                <a:solidFill>
                  <a:schemeClr val="bg1"/>
                </a:solidFill>
                <a:effectLst>
                  <a:outerShdw blurRad="38100" dist="38100" dir="2700000" algn="tl">
                    <a:srgbClr val="000000">
                      <a:alpha val="43137"/>
                    </a:srgbClr>
                  </a:outerShdw>
                </a:effectLst>
                <a:latin typeface="+mj-lt"/>
                <a:ea typeface="+mn-ea"/>
                <a:cs typeface="+mn-cs"/>
              </a:rPr>
              <a:t>PLANETARY GEOLOGY</a:t>
            </a:r>
          </a:p>
          <a:p>
            <a:pPr algn="ctr" fontAlgn="auto">
              <a:lnSpc>
                <a:spcPct val="200000"/>
              </a:lnSpc>
              <a:spcBef>
                <a:spcPts val="0"/>
              </a:spcBef>
              <a:spcAft>
                <a:spcPts val="0"/>
              </a:spcAft>
              <a:defRPr/>
            </a:pPr>
            <a:endParaRPr lang="it-IT" sz="4000" b="1" spc="300">
              <a:ln>
                <a:solidFill>
                  <a:schemeClr val="bg1"/>
                </a:solidFill>
              </a:ln>
              <a:solidFill>
                <a:schemeClr val="bg1"/>
              </a:solidFill>
              <a:effectLst>
                <a:outerShdw blurRad="38100" dist="38100" dir="2700000" algn="tl">
                  <a:srgbClr val="000000">
                    <a:alpha val="43137"/>
                  </a:srgbClr>
                </a:outerShdw>
              </a:effectLst>
              <a:latin typeface="+mj-lt"/>
            </a:endParaRPr>
          </a:p>
          <a:p>
            <a:pPr algn="ctr" fontAlgn="auto">
              <a:lnSpc>
                <a:spcPct val="200000"/>
              </a:lnSpc>
              <a:spcBef>
                <a:spcPts val="0"/>
              </a:spcBef>
              <a:spcAft>
                <a:spcPts val="0"/>
              </a:spcAft>
              <a:defRPr/>
            </a:pPr>
            <a:r>
              <a:rPr lang="it-IT" sz="3200" b="1" spc="300" err="1">
                <a:ln>
                  <a:solidFill>
                    <a:schemeClr val="bg1"/>
                  </a:solidFill>
                </a:ln>
                <a:solidFill>
                  <a:schemeClr val="bg1"/>
                </a:solidFill>
                <a:effectLst>
                  <a:outerShdw blurRad="38100" dist="38100" dir="2700000" algn="tl">
                    <a:srgbClr val="000000">
                      <a:alpha val="43137"/>
                    </a:srgbClr>
                  </a:outerShdw>
                </a:effectLst>
                <a:latin typeface="+mj-lt"/>
                <a:ea typeface="+mn-ea"/>
                <a:cs typeface="+mn-cs"/>
              </a:rPr>
              <a:t>Lecture</a:t>
            </a:r>
            <a:r>
              <a:rPr lang="it-IT" sz="3200" b="1" spc="300">
                <a:ln>
                  <a:solidFill>
                    <a:schemeClr val="bg1"/>
                  </a:solidFill>
                </a:ln>
                <a:solidFill>
                  <a:schemeClr val="bg1"/>
                </a:solidFill>
                <a:effectLst>
                  <a:outerShdw blurRad="38100" dist="38100" dir="2700000" algn="tl">
                    <a:srgbClr val="000000">
                      <a:alpha val="43137"/>
                    </a:srgbClr>
                  </a:outerShdw>
                </a:effectLst>
                <a:latin typeface="+mj-lt"/>
                <a:ea typeface="+mn-ea"/>
                <a:cs typeface="+mn-cs"/>
              </a:rPr>
              <a:t> 4 - Mars Exploration</a:t>
            </a:r>
            <a:endParaRPr lang="en-US" sz="4400" b="1" spc="300">
              <a:ln>
                <a:solidFill>
                  <a:schemeClr val="bg1"/>
                </a:solidFill>
              </a:ln>
              <a:solidFill>
                <a:schemeClr val="bg1"/>
              </a:solidFill>
              <a:effectLst>
                <a:outerShdw blurRad="38100" dist="38100" dir="2700000" algn="tl">
                  <a:srgbClr val="000000">
                    <a:alpha val="43137"/>
                  </a:srgbClr>
                </a:outerShdw>
              </a:effectLst>
              <a:latin typeface="+mj-lt"/>
              <a:ea typeface="+mn-ea"/>
              <a:cs typeface="+mn-cs"/>
            </a:endParaRPr>
          </a:p>
        </p:txBody>
      </p:sp>
      <p:sp>
        <p:nvSpPr>
          <p:cNvPr id="8" name="Rectangle 7"/>
          <p:cNvSpPr>
            <a:spLocks noChangeArrowheads="1"/>
          </p:cNvSpPr>
          <p:nvPr/>
        </p:nvSpPr>
        <p:spPr bwMode="auto">
          <a:xfrm>
            <a:off x="27113" y="-320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a:spLocks noChangeArrowheads="1"/>
          </p:cNvSpPr>
          <p:nvPr/>
        </p:nvSpPr>
        <p:spPr bwMode="auto">
          <a:xfrm>
            <a:off x="27113" y="-320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CasellaDiTesto 5"/>
          <p:cNvSpPr txBox="1"/>
          <p:nvPr/>
        </p:nvSpPr>
        <p:spPr>
          <a:xfrm>
            <a:off x="-1" y="5828019"/>
            <a:ext cx="9144000" cy="658770"/>
          </a:xfrm>
          <a:prstGeom prst="rect">
            <a:avLst/>
          </a:prstGeom>
          <a:noFill/>
        </p:spPr>
        <p:txBody>
          <a:bodyPr>
            <a:spAutoFit/>
          </a:bodyPr>
          <a:lstStyle/>
          <a:p>
            <a:pPr algn="ctr" fontAlgn="auto">
              <a:lnSpc>
                <a:spcPct val="150000"/>
              </a:lnSpc>
              <a:spcBef>
                <a:spcPts val="0"/>
              </a:spcBef>
              <a:spcAft>
                <a:spcPts val="0"/>
              </a:spcAft>
              <a:defRPr/>
            </a:pPr>
            <a:r>
              <a:rPr lang="it-IT" sz="2800" b="1" spc="300">
                <a:ln>
                  <a:solidFill>
                    <a:schemeClr val="tx1"/>
                  </a:solidFill>
                </a:ln>
                <a:solidFill>
                  <a:srgbClr val="FF0000"/>
                </a:solidFill>
                <a:effectLst>
                  <a:outerShdw blurRad="38100" dist="38100" dir="2700000" algn="tl">
                    <a:srgbClr val="000000">
                      <a:alpha val="43137"/>
                    </a:srgbClr>
                  </a:outerShdw>
                </a:effectLst>
                <a:latin typeface="+mn-lt"/>
                <a:ea typeface="+mn-ea"/>
                <a:cs typeface="+mn-cs"/>
              </a:rPr>
              <a:t>Dott. Fulvio FRANCHI, </a:t>
            </a:r>
            <a:r>
              <a:rPr lang="it-IT" sz="2800" b="1" spc="300" err="1">
                <a:ln>
                  <a:solidFill>
                    <a:schemeClr val="tx1"/>
                  </a:solidFill>
                </a:ln>
                <a:solidFill>
                  <a:srgbClr val="FF0000"/>
                </a:solidFill>
                <a:effectLst>
                  <a:outerShdw blurRad="38100" dist="38100" dir="2700000" algn="tl">
                    <a:srgbClr val="000000">
                      <a:alpha val="43137"/>
                    </a:srgbClr>
                  </a:outerShdw>
                </a:effectLst>
                <a:latin typeface="+mn-lt"/>
                <a:ea typeface="+mn-ea"/>
                <a:cs typeface="+mn-cs"/>
              </a:rPr>
              <a:t>PhD</a:t>
            </a:r>
            <a:endParaRPr lang="it-IT" sz="2800" b="1" spc="300">
              <a:ln>
                <a:solidFill>
                  <a:schemeClr val="tx1"/>
                </a:solidFill>
              </a:ln>
              <a:solidFill>
                <a:srgbClr val="FF0000"/>
              </a:solidFill>
              <a:effectLst>
                <a:outerShdw blurRad="38100" dist="38100" dir="2700000" algn="tl">
                  <a:srgbClr val="000000">
                    <a:alpha val="43137"/>
                  </a:srgbClr>
                </a:outerShdw>
              </a:effectLst>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4578" name="Grafik 1">
            <a:extLst>
              <a:ext uri="{FF2B5EF4-FFF2-40B4-BE49-F238E27FC236}">
                <a16:creationId xmlns:a16="http://schemas.microsoft.com/office/drawing/2014/main" id="{F1E4BEB0-83F1-4BF3-BA1C-F10A426F8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0"/>
            <a:ext cx="690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feld 2">
            <a:extLst>
              <a:ext uri="{FF2B5EF4-FFF2-40B4-BE49-F238E27FC236}">
                <a16:creationId xmlns:a16="http://schemas.microsoft.com/office/drawing/2014/main" id="{DDA91872-AE40-4213-BA1F-635322504DFE}"/>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304108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12290" name="Grafik 1">
            <a:extLst>
              <a:ext uri="{FF2B5EF4-FFF2-40B4-BE49-F238E27FC236}">
                <a16:creationId xmlns:a16="http://schemas.microsoft.com/office/drawing/2014/main" id="{F96DEBE5-820D-465C-8100-3D46AA3EF8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3093" y="626454"/>
            <a:ext cx="6566371" cy="369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FA45515B-3CE3-6C4B-B189-AC044C8AFCA5}"/>
              </a:ext>
            </a:extLst>
          </p:cNvPr>
          <p:cNvSpPr txBox="1">
            <a:spLocks noChangeArrowheads="1"/>
          </p:cNvSpPr>
          <p:nvPr/>
        </p:nvSpPr>
        <p:spPr bwMode="auto">
          <a:xfrm>
            <a:off x="34787" y="0"/>
            <a:ext cx="8642350" cy="62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40000"/>
              </a:lnSpc>
              <a:spcBef>
                <a:spcPct val="0"/>
              </a:spcBef>
              <a:buFontTx/>
              <a:buNone/>
            </a:pPr>
            <a:r>
              <a:rPr lang="de-DE" altLang="de-DE" sz="2800" b="1"/>
              <a:t>This </a:t>
            </a:r>
            <a:r>
              <a:rPr lang="de-DE" altLang="de-DE" sz="2800" b="1" err="1"/>
              <a:t>is</a:t>
            </a:r>
            <a:r>
              <a:rPr lang="de-DE" altLang="de-DE" sz="2800" b="1"/>
              <a:t> Gale Crater:</a:t>
            </a:r>
            <a:endParaRPr lang="en-GB" altLang="de-DE" sz="2800" b="1"/>
          </a:p>
        </p:txBody>
      </p:sp>
      <p:pic>
        <p:nvPicPr>
          <p:cNvPr id="4" name="Picture 3">
            <a:extLst>
              <a:ext uri="{FF2B5EF4-FFF2-40B4-BE49-F238E27FC236}">
                <a16:creationId xmlns:a16="http://schemas.microsoft.com/office/drawing/2014/main" id="{76FFFFF7-D645-CD4F-989C-E30BF97A9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7" y="3478084"/>
            <a:ext cx="4133123" cy="3314734"/>
          </a:xfrm>
          <a:prstGeom prst="rect">
            <a:avLst/>
          </a:prstGeom>
        </p:spPr>
      </p:pic>
      <p:sp>
        <p:nvSpPr>
          <p:cNvPr id="5" name="Right Arrow 4">
            <a:extLst>
              <a:ext uri="{FF2B5EF4-FFF2-40B4-BE49-F238E27FC236}">
                <a16:creationId xmlns:a16="http://schemas.microsoft.com/office/drawing/2014/main" id="{0B3AD82B-0B4A-6F42-8EDD-C17CB431FD29}"/>
              </a:ext>
            </a:extLst>
          </p:cNvPr>
          <p:cNvSpPr/>
          <p:nvPr/>
        </p:nvSpPr>
        <p:spPr>
          <a:xfrm rot="8990602">
            <a:off x="2614974" y="4620786"/>
            <a:ext cx="1152128" cy="6480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86507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13314" name="Grafik 3">
            <a:extLst>
              <a:ext uri="{FF2B5EF4-FFF2-40B4-BE49-F238E27FC236}">
                <a16:creationId xmlns:a16="http://schemas.microsoft.com/office/drawing/2014/main" id="{74D5038C-B7FB-4BD5-9864-C050476ABA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174750"/>
            <a:ext cx="7975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feld 2">
            <a:extLst>
              <a:ext uri="{FF2B5EF4-FFF2-40B4-BE49-F238E27FC236}">
                <a16:creationId xmlns:a16="http://schemas.microsoft.com/office/drawing/2014/main" id="{7764B6CB-9EE6-403E-B665-0C269815A8AA}"/>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2375474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4338" name="Grafik 1">
            <a:extLst>
              <a:ext uri="{FF2B5EF4-FFF2-40B4-BE49-F238E27FC236}">
                <a16:creationId xmlns:a16="http://schemas.microsoft.com/office/drawing/2014/main" id="{7B24FD59-BD76-4CC1-8D37-AFEE76EB7F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7525"/>
            <a:ext cx="914400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feld 2">
            <a:extLst>
              <a:ext uri="{FF2B5EF4-FFF2-40B4-BE49-F238E27FC236}">
                <a16:creationId xmlns:a16="http://schemas.microsoft.com/office/drawing/2014/main" id="{85C25D4D-BA40-46D7-A87A-C00705DB166C}"/>
              </a:ext>
            </a:extLst>
          </p:cNvPr>
          <p:cNvSpPr txBox="1">
            <a:spLocks noChangeArrowheads="1"/>
          </p:cNvSpPr>
          <p:nvPr/>
        </p:nvSpPr>
        <p:spPr bwMode="auto">
          <a:xfrm>
            <a:off x="5715000" y="6488113"/>
            <a:ext cx="340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Anderson and Bell, Marsjournal</a:t>
            </a:r>
          </a:p>
        </p:txBody>
      </p:sp>
    </p:spTree>
    <p:extLst>
      <p:ext uri="{BB962C8B-B14F-4D97-AF65-F5344CB8AC3E}">
        <p14:creationId xmlns:p14="http://schemas.microsoft.com/office/powerpoint/2010/main" val="8096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9458" name="Grafik 1">
            <a:extLst>
              <a:ext uri="{FF2B5EF4-FFF2-40B4-BE49-F238E27FC236}">
                <a16:creationId xmlns:a16="http://schemas.microsoft.com/office/drawing/2014/main" id="{69682618-DC45-4298-9D2F-F5D6DA6DDD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feld 2">
            <a:extLst>
              <a:ext uri="{FF2B5EF4-FFF2-40B4-BE49-F238E27FC236}">
                <a16:creationId xmlns:a16="http://schemas.microsoft.com/office/drawing/2014/main" id="{7DBD0010-202F-486C-B6ED-CBA9C9288A14}"/>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131211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0482" name="Text Box 5">
            <a:extLst>
              <a:ext uri="{FF2B5EF4-FFF2-40B4-BE49-F238E27FC236}">
                <a16:creationId xmlns:a16="http://schemas.microsoft.com/office/drawing/2014/main" id="{2AB87F2D-ACB1-4B85-ADB7-0ADE2CE209C0}"/>
              </a:ext>
            </a:extLst>
          </p:cNvPr>
          <p:cNvSpPr txBox="1">
            <a:spLocks noChangeArrowheads="1"/>
          </p:cNvSpPr>
          <p:nvPr/>
        </p:nvSpPr>
        <p:spPr bwMode="auto">
          <a:xfrm>
            <a:off x="0" y="350838"/>
            <a:ext cx="9144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a:t>MSL </a:t>
            </a:r>
            <a:r>
              <a:rPr lang="de-DE" altLang="de-DE" sz="2400" b="1" err="1"/>
              <a:t>mission</a:t>
            </a:r>
            <a:r>
              <a:rPr lang="de-DE" altLang="de-DE" sz="2400" b="1"/>
              <a:t> </a:t>
            </a:r>
            <a:r>
              <a:rPr lang="de-DE" altLang="de-DE" sz="2400" b="1" err="1"/>
              <a:t>goals</a:t>
            </a:r>
            <a:r>
              <a:rPr lang="de-DE" altLang="de-DE" sz="2400" b="1"/>
              <a:t>:</a:t>
            </a:r>
          </a:p>
        </p:txBody>
      </p:sp>
      <p:sp>
        <p:nvSpPr>
          <p:cNvPr id="20483" name="Textfeld 1">
            <a:extLst>
              <a:ext uri="{FF2B5EF4-FFF2-40B4-BE49-F238E27FC236}">
                <a16:creationId xmlns:a16="http://schemas.microsoft.com/office/drawing/2014/main" id="{95B2AFE3-2F71-418B-B1BB-BBCE1B173AC2}"/>
              </a:ext>
            </a:extLst>
          </p:cNvPr>
          <p:cNvSpPr txBox="1">
            <a:spLocks noChangeArrowheads="1"/>
          </p:cNvSpPr>
          <p:nvPr/>
        </p:nvSpPr>
        <p:spPr bwMode="auto">
          <a:xfrm>
            <a:off x="390525" y="1198563"/>
            <a:ext cx="8353425" cy="4894262"/>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de-DE" sz="2400"/>
          </a:p>
          <a:p>
            <a:pPr eaLnBrk="1" hangingPunct="1">
              <a:spcBef>
                <a:spcPct val="0"/>
              </a:spcBef>
              <a:buFontTx/>
              <a:buNone/>
            </a:pPr>
            <a:r>
              <a:rPr lang="en-US" altLang="de-DE" sz="2400"/>
              <a:t>Mission goals:</a:t>
            </a:r>
          </a:p>
          <a:p>
            <a:pPr eaLnBrk="1" hangingPunct="1">
              <a:spcBef>
                <a:spcPct val="0"/>
              </a:spcBef>
              <a:buFontTx/>
              <a:buNone/>
            </a:pPr>
            <a:endParaRPr lang="en-US" altLang="de-DE" sz="2400"/>
          </a:p>
          <a:p>
            <a:pPr eaLnBrk="1" hangingPunct="1">
              <a:spcBef>
                <a:spcPct val="0"/>
              </a:spcBef>
              <a:buFontTx/>
              <a:buNone/>
            </a:pPr>
            <a:r>
              <a:rPr lang="en-US" altLang="de-DE" sz="2400"/>
              <a:t> 1.Determine whether Mars could ever have supported life</a:t>
            </a:r>
          </a:p>
          <a:p>
            <a:pPr eaLnBrk="1" hangingPunct="1">
              <a:spcBef>
                <a:spcPct val="0"/>
              </a:spcBef>
              <a:buFontTx/>
              <a:buNone/>
            </a:pPr>
            <a:endParaRPr lang="en-US" altLang="de-DE" sz="2400"/>
          </a:p>
          <a:p>
            <a:pPr eaLnBrk="1" hangingPunct="1">
              <a:spcBef>
                <a:spcPct val="0"/>
              </a:spcBef>
              <a:buFontTx/>
              <a:buNone/>
            </a:pPr>
            <a:r>
              <a:rPr lang="en-US" altLang="de-DE" sz="2400"/>
              <a:t> 2.Study the climate of Mars</a:t>
            </a:r>
          </a:p>
          <a:p>
            <a:pPr eaLnBrk="1" hangingPunct="1">
              <a:spcBef>
                <a:spcPct val="0"/>
              </a:spcBef>
              <a:buFontTx/>
              <a:buNone/>
            </a:pPr>
            <a:endParaRPr lang="en-US" altLang="de-DE" sz="2400"/>
          </a:p>
          <a:p>
            <a:pPr eaLnBrk="1" hangingPunct="1">
              <a:spcBef>
                <a:spcPct val="0"/>
              </a:spcBef>
              <a:buFontTx/>
              <a:buNone/>
            </a:pPr>
            <a:r>
              <a:rPr lang="en-US" altLang="de-DE" sz="2400"/>
              <a:t> 3.Study the geology of Mars</a:t>
            </a:r>
          </a:p>
          <a:p>
            <a:pPr eaLnBrk="1" hangingPunct="1">
              <a:spcBef>
                <a:spcPct val="0"/>
              </a:spcBef>
              <a:buFontTx/>
              <a:buNone/>
            </a:pPr>
            <a:endParaRPr lang="en-US" altLang="de-DE" sz="2400"/>
          </a:p>
          <a:p>
            <a:pPr eaLnBrk="1" hangingPunct="1">
              <a:spcBef>
                <a:spcPct val="0"/>
              </a:spcBef>
              <a:buFontTx/>
              <a:buNone/>
            </a:pPr>
            <a:r>
              <a:rPr lang="en-US" altLang="de-DE" sz="2400"/>
              <a:t> 4.Plan for a human mission to Mars</a:t>
            </a:r>
          </a:p>
          <a:p>
            <a:pPr eaLnBrk="1" hangingPunct="1">
              <a:spcBef>
                <a:spcPct val="0"/>
              </a:spcBef>
              <a:buFontTx/>
              <a:buNone/>
            </a:pPr>
            <a:endParaRPr lang="en-US" altLang="de-DE" sz="2400"/>
          </a:p>
          <a:p>
            <a:pPr eaLnBrk="1" hangingPunct="1">
              <a:spcBef>
                <a:spcPct val="0"/>
              </a:spcBef>
              <a:buFontTx/>
              <a:buNone/>
            </a:pPr>
            <a:r>
              <a:rPr lang="en-US" altLang="de-DE" sz="2400"/>
              <a:t>...if anyone ever asks you: </a:t>
            </a:r>
          </a:p>
          <a:p>
            <a:pPr eaLnBrk="1" hangingPunct="1">
              <a:spcBef>
                <a:spcPct val="0"/>
              </a:spcBef>
              <a:buFontTx/>
              <a:buNone/>
            </a:pPr>
            <a:r>
              <a:rPr lang="en-US" altLang="de-DE" sz="2400"/>
              <a:t>              We are not searching for life itself!</a:t>
            </a:r>
          </a:p>
        </p:txBody>
      </p:sp>
    </p:spTree>
    <p:extLst>
      <p:ext uri="{BB962C8B-B14F-4D97-AF65-F5344CB8AC3E}">
        <p14:creationId xmlns:p14="http://schemas.microsoft.com/office/powerpoint/2010/main" val="384155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6626" name="Grafik 1">
            <a:extLst>
              <a:ext uri="{FF2B5EF4-FFF2-40B4-BE49-F238E27FC236}">
                <a16:creationId xmlns:a16="http://schemas.microsoft.com/office/drawing/2014/main" id="{C13315E7-476E-47E5-BE42-48C0202D77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01065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feld 2">
            <a:extLst>
              <a:ext uri="{FF2B5EF4-FFF2-40B4-BE49-F238E27FC236}">
                <a16:creationId xmlns:a16="http://schemas.microsoft.com/office/drawing/2014/main" id="{83B278EF-AD83-4FD6-A850-263BB11DCD84}"/>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399835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7650" name="Grafik 1">
            <a:extLst>
              <a:ext uri="{FF2B5EF4-FFF2-40B4-BE49-F238E27FC236}">
                <a16:creationId xmlns:a16="http://schemas.microsoft.com/office/drawing/2014/main" id="{1CA90409-F486-4B7D-8FB9-CE1859F863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2538"/>
            <a:ext cx="91440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feld 2">
            <a:extLst>
              <a:ext uri="{FF2B5EF4-FFF2-40B4-BE49-F238E27FC236}">
                <a16:creationId xmlns:a16="http://schemas.microsoft.com/office/drawing/2014/main" id="{801C8B11-E3D0-46DE-82F0-105DDFFBFA92}"/>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305461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8674" name="Grafik 2">
            <a:extLst>
              <a:ext uri="{FF2B5EF4-FFF2-40B4-BE49-F238E27FC236}">
                <a16:creationId xmlns:a16="http://schemas.microsoft.com/office/drawing/2014/main" id="{A8B35848-1103-46AD-B728-9D5C81C3A0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49275"/>
            <a:ext cx="9144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Grafik 5">
            <a:extLst>
              <a:ext uri="{FF2B5EF4-FFF2-40B4-BE49-F238E27FC236}">
                <a16:creationId xmlns:a16="http://schemas.microsoft.com/office/drawing/2014/main" id="{85BA3353-1568-4DEE-8FF5-01824511B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3500438"/>
            <a:ext cx="91440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feld 3">
            <a:extLst>
              <a:ext uri="{FF2B5EF4-FFF2-40B4-BE49-F238E27FC236}">
                <a16:creationId xmlns:a16="http://schemas.microsoft.com/office/drawing/2014/main" id="{FB551118-79DB-4573-92A2-6D35F083912A}"/>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91434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29698" name="Grafik 1">
            <a:extLst>
              <a:ext uri="{FF2B5EF4-FFF2-40B4-BE49-F238E27FC236}">
                <a16:creationId xmlns:a16="http://schemas.microsoft.com/office/drawing/2014/main" id="{F39889FB-3CA9-45C4-94BC-BF327B4BC9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feld 2">
            <a:extLst>
              <a:ext uri="{FF2B5EF4-FFF2-40B4-BE49-F238E27FC236}">
                <a16:creationId xmlns:a16="http://schemas.microsoft.com/office/drawing/2014/main" id="{8D0E79DC-3E87-4D24-8080-984E14EB2085}"/>
              </a:ext>
            </a:extLst>
          </p:cNvPr>
          <p:cNvSpPr txBox="1">
            <a:spLocks noChangeArrowheads="1"/>
          </p:cNvSpPr>
          <p:nvPr/>
        </p:nvSpPr>
        <p:spPr bwMode="auto">
          <a:xfrm>
            <a:off x="7575550" y="6597650"/>
            <a:ext cx="1554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270748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2"/>
          <p:cNvPicPr>
            <a:picLocks noChangeAspect="1"/>
          </p:cNvPicPr>
          <p:nvPr/>
        </p:nvPicPr>
        <p:blipFill rotWithShape="1">
          <a:blip r:embed="rId3">
            <a:alphaModFix amt="50000"/>
            <a:extLst>
              <a:ext uri="{28A0092B-C50C-407E-A947-70E740481C1C}">
                <a14:useLocalDpi xmlns:a14="http://schemas.microsoft.com/office/drawing/2010/main" val="0"/>
              </a:ext>
            </a:extLst>
          </a:blip>
          <a:srcRect l="2825" t="1184" b="17071"/>
          <a:stretch/>
        </p:blipFill>
        <p:spPr>
          <a:xfrm>
            <a:off x="0" y="-1"/>
            <a:ext cx="9144000" cy="6858001"/>
          </a:xfrm>
          <a:prstGeom prst="rect">
            <a:avLst/>
          </a:prstGeom>
        </p:spPr>
      </p:pic>
      <p:sp>
        <p:nvSpPr>
          <p:cNvPr id="6" name="Text Box 3"/>
          <p:cNvSpPr txBox="1">
            <a:spLocks noChangeArrowheads="1"/>
          </p:cNvSpPr>
          <p:nvPr/>
        </p:nvSpPr>
        <p:spPr bwMode="auto">
          <a:xfrm rot="16200000">
            <a:off x="7455645" y="5191254"/>
            <a:ext cx="28889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05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Sol  1635, </a:t>
            </a:r>
            <a:r>
              <a:rPr kumimoji="0" lang="de-DE" altLang="en-US" sz="105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MastCam</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de-DE" altLang="en-US" sz="1050" b="0" i="0" u="none" strike="noStrike" kern="1200" cap="none" spc="0" normalizeH="0" baseline="0" noProof="0" err="1">
                <a:ln>
                  <a:noFill/>
                </a:ln>
                <a:solidFill>
                  <a:schemeClr val="bg1"/>
                </a:solidFill>
                <a:effectLst/>
                <a:uLnTx/>
                <a:uFillTx/>
                <a:latin typeface="Arial" panose="020B0604020202020204" pitchFamily="34" charset="0"/>
                <a:ea typeface="+mn-ea"/>
                <a:cs typeface="+mn-cs"/>
              </a:rPr>
              <a:t>image</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de-DE" altLang="en-US" sz="1050" b="0" i="0" u="none" strike="noStrike" kern="1200" cap="none" spc="0" normalizeH="0" baseline="0" noProof="0" err="1">
                <a:ln>
                  <a:noFill/>
                </a:ln>
                <a:solidFill>
                  <a:schemeClr val="bg1"/>
                </a:solidFill>
                <a:effectLst/>
                <a:uLnTx/>
                <a:uFillTx/>
                <a:latin typeface="Arial" panose="020B0604020202020204" pitchFamily="34" charset="0"/>
                <a:ea typeface="+mn-ea"/>
                <a:cs typeface="+mn-cs"/>
              </a:rPr>
              <a:t>credit</a:t>
            </a:r>
            <a:r>
              <a:rPr kumimoji="0" lang="de-DE"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rPr>
              <a:t> NASA/JPL</a:t>
            </a:r>
            <a:endParaRPr kumimoji="0" lang="en-US" altLang="en-US" sz="105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8" name="Rectangle 7"/>
          <p:cNvSpPr>
            <a:spLocks noChangeArrowheads="1"/>
          </p:cNvSpPr>
          <p:nvPr/>
        </p:nvSpPr>
        <p:spPr bwMode="auto">
          <a:xfrm>
            <a:off x="27113" y="-320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a:spLocks noChangeArrowheads="1"/>
          </p:cNvSpPr>
          <p:nvPr/>
        </p:nvSpPr>
        <p:spPr bwMode="auto">
          <a:xfrm>
            <a:off x="27113" y="-320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16A6CDD4-6ED4-FF40-8A74-94C89EAAC1B5}"/>
              </a:ext>
            </a:extLst>
          </p:cNvPr>
          <p:cNvSpPr txBox="1"/>
          <p:nvPr/>
        </p:nvSpPr>
        <p:spPr>
          <a:xfrm>
            <a:off x="163981" y="1340768"/>
            <a:ext cx="8625890" cy="3201967"/>
          </a:xfrm>
          <a:prstGeom prst="rect">
            <a:avLst/>
          </a:prstGeom>
          <a:noFill/>
        </p:spPr>
        <p:txBody>
          <a:bodyPr wrap="square" rtlCol="0">
            <a:spAutoFit/>
          </a:bodyPr>
          <a:lstStyle/>
          <a:p>
            <a:pPr algn="ctr"/>
            <a:r>
              <a:rPr lang="en-US" sz="3200" b="1" dirty="0"/>
              <a:t>Lecture 4 – Mars Exploration</a:t>
            </a:r>
          </a:p>
          <a:p>
            <a:pPr algn="ctr"/>
            <a:endParaRPr lang="en-US" sz="3200" b="1" dirty="0"/>
          </a:p>
          <a:p>
            <a:pPr>
              <a:lnSpc>
                <a:spcPct val="150000"/>
              </a:lnSpc>
            </a:pPr>
            <a:r>
              <a:rPr lang="en-US" sz="3200" b="1" dirty="0"/>
              <a:t>TOPICS TO BE COVERED:</a:t>
            </a:r>
          </a:p>
          <a:p>
            <a:pPr marL="457200" indent="-457200">
              <a:lnSpc>
                <a:spcPct val="150000"/>
              </a:lnSpc>
              <a:buFont typeface="Arial" panose="020B0604020202020204" pitchFamily="34" charset="0"/>
              <a:buChar char="•"/>
            </a:pPr>
            <a:r>
              <a:rPr lang="en-US" sz="3200" b="1" dirty="0"/>
              <a:t>Missions from Viking to MSL mission</a:t>
            </a:r>
          </a:p>
          <a:p>
            <a:pPr marL="457200" indent="-457200">
              <a:lnSpc>
                <a:spcPct val="150000"/>
              </a:lnSpc>
              <a:buFont typeface="Arial" panose="020B0604020202020204" pitchFamily="34" charset="0"/>
              <a:buChar char="•"/>
            </a:pPr>
            <a:r>
              <a:rPr lang="en-US" sz="3200" b="1" dirty="0"/>
              <a:t>Data from Curiosity rover</a:t>
            </a:r>
          </a:p>
        </p:txBody>
      </p:sp>
    </p:spTree>
    <p:extLst>
      <p:ext uri="{BB962C8B-B14F-4D97-AF65-F5344CB8AC3E}">
        <p14:creationId xmlns:p14="http://schemas.microsoft.com/office/powerpoint/2010/main" val="1370892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79D71F85-413A-49D4-A371-FB3C0D22E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76213"/>
            <a:ext cx="504825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feld 1">
            <a:extLst>
              <a:ext uri="{FF2B5EF4-FFF2-40B4-BE49-F238E27FC236}">
                <a16:creationId xmlns:a16="http://schemas.microsoft.com/office/drawing/2014/main" id="{9DE5D423-7E73-4A3B-85FD-57DF649ECBA2}"/>
              </a:ext>
            </a:extLst>
          </p:cNvPr>
          <p:cNvSpPr txBox="1">
            <a:spLocks noChangeArrowheads="1"/>
          </p:cNvSpPr>
          <p:nvPr/>
        </p:nvSpPr>
        <p:spPr bwMode="auto">
          <a:xfrm>
            <a:off x="128588" y="6165850"/>
            <a:ext cx="307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Williams et al. Science 2013</a:t>
            </a:r>
          </a:p>
          <a:p>
            <a:pPr eaLnBrk="1" hangingPunct="1">
              <a:spcBef>
                <a:spcPct val="0"/>
              </a:spcBef>
              <a:buFontTx/>
              <a:buNone/>
            </a:pPr>
            <a:r>
              <a:rPr lang="de-DE" altLang="de-DE" sz="1800"/>
              <a:t>Fig. 1</a:t>
            </a:r>
          </a:p>
        </p:txBody>
      </p:sp>
      <p:sp>
        <p:nvSpPr>
          <p:cNvPr id="4" name="Textfeld 2">
            <a:extLst>
              <a:ext uri="{FF2B5EF4-FFF2-40B4-BE49-F238E27FC236}">
                <a16:creationId xmlns:a16="http://schemas.microsoft.com/office/drawing/2014/main" id="{2EE49E7D-2A20-4C86-B671-B513C05969DC}"/>
              </a:ext>
            </a:extLst>
          </p:cNvPr>
          <p:cNvSpPr txBox="1">
            <a:spLocks noChangeArrowheads="1"/>
          </p:cNvSpPr>
          <p:nvPr/>
        </p:nvSpPr>
        <p:spPr bwMode="auto">
          <a:xfrm>
            <a:off x="34925" y="333375"/>
            <a:ext cx="8512175"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de-DE" altLang="de-DE" dirty="0"/>
              <a:t>Location</a:t>
            </a:r>
          </a:p>
          <a:p>
            <a:pPr eaLnBrk="1" hangingPunct="1">
              <a:spcBef>
                <a:spcPct val="0"/>
              </a:spcBef>
              <a:buFontTx/>
              <a:buNone/>
              <a:defRPr/>
            </a:pPr>
            <a:endParaRPr lang="de-DE" altLang="de-DE" sz="1800" dirty="0"/>
          </a:p>
          <a:p>
            <a:pPr marL="180975" indent="-180975" eaLnBrk="1" hangingPunct="1">
              <a:spcBef>
                <a:spcPct val="0"/>
              </a:spcBef>
              <a:defRPr/>
            </a:pPr>
            <a:endParaRPr lang="de-DE" altLang="de-DE" sz="1800" dirty="0"/>
          </a:p>
          <a:p>
            <a:pPr marL="180975" indent="-180975" eaLnBrk="1" hangingPunct="1">
              <a:spcBef>
                <a:spcPct val="0"/>
              </a:spcBef>
              <a:defRPr/>
            </a:pPr>
            <a:r>
              <a:rPr lang="de-DE" altLang="de-DE" sz="1800" dirty="0"/>
              <a:t>Fan </a:t>
            </a:r>
            <a:r>
              <a:rPr lang="de-DE" altLang="de-DE" sz="1800" dirty="0" err="1"/>
              <a:t>deposit</a:t>
            </a:r>
            <a:r>
              <a:rPr lang="de-DE" altLang="de-DE" sz="1800" dirty="0"/>
              <a:t> </a:t>
            </a:r>
            <a:r>
              <a:rPr lang="de-DE" altLang="de-DE" sz="1800" dirty="0" err="1"/>
              <a:t>observed</a:t>
            </a:r>
            <a:r>
              <a:rPr lang="de-DE" altLang="de-DE" sz="1800" dirty="0"/>
              <a:t> </a:t>
            </a:r>
            <a:r>
              <a:rPr lang="de-DE" altLang="de-DE" sz="1800" dirty="0" err="1"/>
              <a:t>from</a:t>
            </a:r>
            <a:r>
              <a:rPr lang="de-DE" altLang="de-DE" sz="1800" dirty="0"/>
              <a:t> </a:t>
            </a:r>
            <a:r>
              <a:rPr lang="de-DE" altLang="de-DE" sz="1800" dirty="0" err="1"/>
              <a:t>orbit</a:t>
            </a:r>
            <a:endParaRPr lang="de-DE" altLang="de-DE" sz="1800" dirty="0"/>
          </a:p>
          <a:p>
            <a:pPr eaLnBrk="1" hangingPunct="1">
              <a:spcBef>
                <a:spcPct val="0"/>
              </a:spcBef>
              <a:buFontTx/>
              <a:buNone/>
              <a:defRPr/>
            </a:pPr>
            <a:r>
              <a:rPr lang="de-DE" altLang="de-DE" sz="1800" dirty="0"/>
              <a:t> </a:t>
            </a:r>
          </a:p>
          <a:p>
            <a:pPr marL="180975" indent="-180975" eaLnBrk="1" hangingPunct="1">
              <a:spcBef>
                <a:spcPct val="0"/>
              </a:spcBef>
              <a:defRPr/>
            </a:pPr>
            <a:r>
              <a:rPr lang="de-DE" altLang="de-DE" sz="1800" dirty="0" err="1"/>
              <a:t>three</a:t>
            </a:r>
            <a:r>
              <a:rPr lang="de-DE" altLang="de-DE" sz="1800" dirty="0"/>
              <a:t> </a:t>
            </a:r>
            <a:r>
              <a:rPr lang="de-DE" altLang="de-DE" sz="1800" dirty="0" err="1"/>
              <a:t>outcrops</a:t>
            </a:r>
            <a:endParaRPr lang="de-DE" altLang="de-DE" sz="1800" dirty="0"/>
          </a:p>
          <a:p>
            <a:pPr marL="180975" indent="-180975" eaLnBrk="1" hangingPunct="1">
              <a:spcBef>
                <a:spcPct val="0"/>
              </a:spcBef>
              <a:defRPr/>
            </a:pPr>
            <a:endParaRPr lang="de-DE" altLang="de-DE" sz="1800" dirty="0"/>
          </a:p>
          <a:p>
            <a:pPr eaLnBrk="1" hangingPunct="1">
              <a:spcBef>
                <a:spcPct val="0"/>
              </a:spcBef>
              <a:defRPr/>
            </a:pPr>
            <a:endParaRPr lang="de-DE" altLang="de-DE" sz="1800" dirty="0"/>
          </a:p>
        </p:txBody>
      </p:sp>
    </p:spTree>
    <p:extLst>
      <p:ext uri="{BB962C8B-B14F-4D97-AF65-F5344CB8AC3E}">
        <p14:creationId xmlns:p14="http://schemas.microsoft.com/office/powerpoint/2010/main" val="83486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1746" name="Grafik 13">
            <a:extLst>
              <a:ext uri="{FF2B5EF4-FFF2-40B4-BE49-F238E27FC236}">
                <a16:creationId xmlns:a16="http://schemas.microsoft.com/office/drawing/2014/main" id="{3D65047F-DB40-4516-909C-2875F817C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feld 2">
            <a:extLst>
              <a:ext uri="{FF2B5EF4-FFF2-40B4-BE49-F238E27FC236}">
                <a16:creationId xmlns:a16="http://schemas.microsoft.com/office/drawing/2014/main" id="{05C505BA-2F97-48F1-AA76-7E864DDDAC4F}"/>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
        <p:nvSpPr>
          <p:cNvPr id="31748" name="Textfeld 1">
            <a:extLst>
              <a:ext uri="{FF2B5EF4-FFF2-40B4-BE49-F238E27FC236}">
                <a16:creationId xmlns:a16="http://schemas.microsoft.com/office/drawing/2014/main" id="{67822F76-0F1A-425B-A981-BDF225E30EE7}"/>
              </a:ext>
            </a:extLst>
          </p:cNvPr>
          <p:cNvSpPr txBox="1">
            <a:spLocks noChangeArrowheads="1"/>
          </p:cNvSpPr>
          <p:nvPr/>
        </p:nvSpPr>
        <p:spPr bwMode="auto">
          <a:xfrm>
            <a:off x="303213" y="6165850"/>
            <a:ext cx="865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chemeClr val="bg1"/>
                </a:solidFill>
              </a:rPr>
              <a:t>Hottah</a:t>
            </a:r>
          </a:p>
          <a:p>
            <a:pPr eaLnBrk="1" hangingPunct="1">
              <a:spcBef>
                <a:spcPct val="0"/>
              </a:spcBef>
              <a:buFontTx/>
              <a:buNone/>
            </a:pPr>
            <a:r>
              <a:rPr lang="de-DE" altLang="de-DE" sz="1800">
                <a:solidFill>
                  <a:schemeClr val="bg1"/>
                </a:solidFill>
              </a:rPr>
              <a:t>sol 39</a:t>
            </a:r>
          </a:p>
        </p:txBody>
      </p:sp>
    </p:spTree>
    <p:extLst>
      <p:ext uri="{BB962C8B-B14F-4D97-AF65-F5344CB8AC3E}">
        <p14:creationId xmlns:p14="http://schemas.microsoft.com/office/powerpoint/2010/main" val="1437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2770" name="Grafik 1">
            <a:extLst>
              <a:ext uri="{FF2B5EF4-FFF2-40B4-BE49-F238E27FC236}">
                <a16:creationId xmlns:a16="http://schemas.microsoft.com/office/drawing/2014/main" id="{003301A4-BC3F-435A-8516-52E95FE5EC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5080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feld 2">
            <a:extLst>
              <a:ext uri="{FF2B5EF4-FFF2-40B4-BE49-F238E27FC236}">
                <a16:creationId xmlns:a16="http://schemas.microsoft.com/office/drawing/2014/main" id="{73C3F8A7-6776-4D82-B124-CC93A364FCCE}"/>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
        <p:nvSpPr>
          <p:cNvPr id="32772" name="Textfeld 3">
            <a:extLst>
              <a:ext uri="{FF2B5EF4-FFF2-40B4-BE49-F238E27FC236}">
                <a16:creationId xmlns:a16="http://schemas.microsoft.com/office/drawing/2014/main" id="{77681EBE-69B9-4440-93D4-ECCC75C712FF}"/>
              </a:ext>
            </a:extLst>
          </p:cNvPr>
          <p:cNvSpPr txBox="1">
            <a:spLocks noChangeArrowheads="1"/>
          </p:cNvSpPr>
          <p:nvPr/>
        </p:nvSpPr>
        <p:spPr bwMode="auto">
          <a:xfrm>
            <a:off x="34925" y="6165850"/>
            <a:ext cx="865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chemeClr val="bg1"/>
                </a:solidFill>
              </a:rPr>
              <a:t>Hottah</a:t>
            </a:r>
          </a:p>
          <a:p>
            <a:pPr eaLnBrk="1" hangingPunct="1">
              <a:spcBef>
                <a:spcPct val="0"/>
              </a:spcBef>
              <a:buFontTx/>
              <a:buNone/>
            </a:pPr>
            <a:r>
              <a:rPr lang="de-DE" altLang="de-DE" sz="1800">
                <a:solidFill>
                  <a:schemeClr val="bg1"/>
                </a:solidFill>
              </a:rPr>
              <a:t>sol 39</a:t>
            </a:r>
          </a:p>
        </p:txBody>
      </p:sp>
    </p:spTree>
    <p:extLst>
      <p:ext uri="{BB962C8B-B14F-4D97-AF65-F5344CB8AC3E}">
        <p14:creationId xmlns:p14="http://schemas.microsoft.com/office/powerpoint/2010/main" val="100603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3794" name="Grafik 13">
            <a:extLst>
              <a:ext uri="{FF2B5EF4-FFF2-40B4-BE49-F238E27FC236}">
                <a16:creationId xmlns:a16="http://schemas.microsoft.com/office/drawing/2014/main" id="{EA26B734-C3FA-40C3-B98F-DBE838D982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feld 2">
            <a:extLst>
              <a:ext uri="{FF2B5EF4-FFF2-40B4-BE49-F238E27FC236}">
                <a16:creationId xmlns:a16="http://schemas.microsoft.com/office/drawing/2014/main" id="{99520C97-EB55-4AAD-BCA2-58F10782B325}"/>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
        <p:nvSpPr>
          <p:cNvPr id="33796" name="Textfeld 2">
            <a:extLst>
              <a:ext uri="{FF2B5EF4-FFF2-40B4-BE49-F238E27FC236}">
                <a16:creationId xmlns:a16="http://schemas.microsoft.com/office/drawing/2014/main" id="{D831F76B-A5CE-444A-92D5-AD67FF05223C}"/>
              </a:ext>
            </a:extLst>
          </p:cNvPr>
          <p:cNvSpPr txBox="1">
            <a:spLocks noChangeArrowheads="1"/>
          </p:cNvSpPr>
          <p:nvPr/>
        </p:nvSpPr>
        <p:spPr bwMode="auto">
          <a:xfrm>
            <a:off x="331788" y="2708275"/>
            <a:ext cx="8512175" cy="9239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de-DE" altLang="de-DE" sz="1800">
                <a:solidFill>
                  <a:schemeClr val="bg1"/>
                </a:solidFill>
              </a:rPr>
              <a:t>Goulburn Scour – exposed by rocket engines: fine-pebble conglomerate</a:t>
            </a:r>
          </a:p>
          <a:p>
            <a:pPr eaLnBrk="1" hangingPunct="1">
              <a:spcBef>
                <a:spcPct val="0"/>
              </a:spcBef>
            </a:pPr>
            <a:r>
              <a:rPr lang="de-DE" altLang="de-DE" sz="1800">
                <a:solidFill>
                  <a:schemeClr val="bg1"/>
                </a:solidFill>
              </a:rPr>
              <a:t>Link is weakly stratifiedand ungraded conglomerate</a:t>
            </a:r>
          </a:p>
          <a:p>
            <a:pPr eaLnBrk="1" hangingPunct="1">
              <a:spcBef>
                <a:spcPct val="0"/>
              </a:spcBef>
            </a:pPr>
            <a:r>
              <a:rPr lang="de-DE" altLang="de-DE" sz="1800">
                <a:solidFill>
                  <a:schemeClr val="bg1"/>
                </a:solidFill>
              </a:rPr>
              <a:t>Hottah has multi-coloured rounded pebbles.</a:t>
            </a:r>
            <a:endParaRPr lang="de-DE" altLang="de-DE" sz="1800">
              <a:solidFill>
                <a:srgbClr val="800000"/>
              </a:solidFill>
            </a:endParaRPr>
          </a:p>
        </p:txBody>
      </p:sp>
      <p:sp>
        <p:nvSpPr>
          <p:cNvPr id="33797" name="Textfeld 4">
            <a:extLst>
              <a:ext uri="{FF2B5EF4-FFF2-40B4-BE49-F238E27FC236}">
                <a16:creationId xmlns:a16="http://schemas.microsoft.com/office/drawing/2014/main" id="{2218324D-D6F4-4BA7-BD9F-148A24F0B0F2}"/>
              </a:ext>
            </a:extLst>
          </p:cNvPr>
          <p:cNvSpPr txBox="1">
            <a:spLocks noChangeArrowheads="1"/>
          </p:cNvSpPr>
          <p:nvPr/>
        </p:nvSpPr>
        <p:spPr bwMode="auto">
          <a:xfrm>
            <a:off x="303213" y="6165850"/>
            <a:ext cx="865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solidFill>
                  <a:schemeClr val="bg1"/>
                </a:solidFill>
              </a:rPr>
              <a:t>Hottah</a:t>
            </a:r>
          </a:p>
          <a:p>
            <a:pPr eaLnBrk="1" hangingPunct="1">
              <a:spcBef>
                <a:spcPct val="0"/>
              </a:spcBef>
              <a:buFontTx/>
              <a:buNone/>
            </a:pPr>
            <a:r>
              <a:rPr lang="de-DE" altLang="de-DE" sz="1800">
                <a:solidFill>
                  <a:schemeClr val="bg1"/>
                </a:solidFill>
              </a:rPr>
              <a:t>sol 39</a:t>
            </a:r>
          </a:p>
        </p:txBody>
      </p:sp>
    </p:spTree>
    <p:extLst>
      <p:ext uri="{BB962C8B-B14F-4D97-AF65-F5344CB8AC3E}">
        <p14:creationId xmlns:p14="http://schemas.microsoft.com/office/powerpoint/2010/main" val="766577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849666E3-59C3-4430-81B6-55CB5CF28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7463"/>
            <a:ext cx="5940425" cy="671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3" name="Textfeld 2">
            <a:extLst>
              <a:ext uri="{FF2B5EF4-FFF2-40B4-BE49-F238E27FC236}">
                <a16:creationId xmlns:a16="http://schemas.microsoft.com/office/drawing/2014/main" id="{33CD188E-8D42-4CDE-A595-508E9A1A8A8E}"/>
              </a:ext>
            </a:extLst>
          </p:cNvPr>
          <p:cNvSpPr txBox="1">
            <a:spLocks noChangeArrowheads="1"/>
          </p:cNvSpPr>
          <p:nvPr/>
        </p:nvSpPr>
        <p:spPr bwMode="auto">
          <a:xfrm>
            <a:off x="203200" y="333375"/>
            <a:ext cx="85121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de-DE" altLang="de-DE" sz="1800" dirty="0"/>
          </a:p>
          <a:p>
            <a:pPr eaLnBrk="1" hangingPunct="1">
              <a:spcBef>
                <a:spcPct val="0"/>
              </a:spcBef>
              <a:buNone/>
              <a:defRPr/>
            </a:pPr>
            <a:endParaRPr lang="de-DE" altLang="de-DE" sz="1800" dirty="0"/>
          </a:p>
          <a:p>
            <a:pPr marL="180975" indent="-180975" eaLnBrk="1" hangingPunct="1">
              <a:spcBef>
                <a:spcPct val="0"/>
              </a:spcBef>
              <a:defRPr/>
            </a:pPr>
            <a:r>
              <a:rPr lang="de-DE" altLang="de-DE" sz="1800" dirty="0" err="1"/>
              <a:t>We</a:t>
            </a:r>
            <a:r>
              <a:rPr lang="de-DE" altLang="de-DE" sz="1800" dirty="0"/>
              <a:t> </a:t>
            </a:r>
            <a:r>
              <a:rPr lang="de-DE" altLang="de-DE" sz="1800" dirty="0" err="1"/>
              <a:t>can</a:t>
            </a:r>
            <a:r>
              <a:rPr lang="de-DE" altLang="de-DE" sz="1800" dirty="0"/>
              <a:t> </a:t>
            </a:r>
            <a:r>
              <a:rPr lang="de-DE" altLang="de-DE" sz="1800" dirty="0" err="1"/>
              <a:t>resolve</a:t>
            </a:r>
            <a:r>
              <a:rPr lang="de-DE" altLang="de-DE" sz="1800" dirty="0"/>
              <a:t> </a:t>
            </a:r>
            <a:r>
              <a:rPr lang="de-DE" altLang="de-DE" sz="1800" dirty="0" err="1"/>
              <a:t>grains</a:t>
            </a:r>
            <a:r>
              <a:rPr lang="de-DE" altLang="de-DE" sz="1800" dirty="0"/>
              <a:t> </a:t>
            </a:r>
            <a:r>
              <a:rPr lang="de-DE" altLang="de-DE" sz="1800" dirty="0" err="1"/>
              <a:t>as</a:t>
            </a:r>
            <a:r>
              <a:rPr lang="de-DE" altLang="de-DE" sz="1800" dirty="0"/>
              <a:t> </a:t>
            </a:r>
            <a:br>
              <a:rPr lang="de-DE" altLang="de-DE" sz="1800" dirty="0"/>
            </a:br>
            <a:r>
              <a:rPr lang="de-DE" altLang="de-DE" sz="1800" dirty="0" err="1"/>
              <a:t>small</a:t>
            </a:r>
            <a:r>
              <a:rPr lang="de-DE" altLang="de-DE" sz="1800" dirty="0"/>
              <a:t> </a:t>
            </a:r>
            <a:r>
              <a:rPr lang="de-DE" altLang="de-DE" sz="1800" dirty="0" err="1"/>
              <a:t>as</a:t>
            </a:r>
            <a:r>
              <a:rPr lang="de-DE" altLang="de-DE" sz="1800" dirty="0"/>
              <a:t> </a:t>
            </a:r>
            <a:r>
              <a:rPr lang="de-DE" altLang="de-DE" sz="1800" dirty="0" err="1"/>
              <a:t>about</a:t>
            </a:r>
            <a:r>
              <a:rPr lang="de-DE" altLang="de-DE" sz="1800" dirty="0"/>
              <a:t> 1 mm </a:t>
            </a:r>
            <a:br>
              <a:rPr lang="de-DE" altLang="de-DE" sz="1800" dirty="0"/>
            </a:br>
            <a:r>
              <a:rPr lang="de-DE" altLang="de-DE" sz="1800" dirty="0" err="1"/>
              <a:t>diameter</a:t>
            </a:r>
            <a:endParaRPr lang="de-DE" altLang="de-DE" sz="1800" dirty="0"/>
          </a:p>
          <a:p>
            <a:pPr eaLnBrk="1" hangingPunct="1">
              <a:spcBef>
                <a:spcPct val="0"/>
              </a:spcBef>
              <a:buFontTx/>
              <a:buNone/>
              <a:defRPr/>
            </a:pPr>
            <a:r>
              <a:rPr lang="de-DE" altLang="de-DE" sz="1800" dirty="0"/>
              <a:t> </a:t>
            </a:r>
          </a:p>
          <a:p>
            <a:pPr marL="180975" indent="-180975" eaLnBrk="1" hangingPunct="1">
              <a:spcBef>
                <a:spcPct val="0"/>
              </a:spcBef>
              <a:defRPr/>
            </a:pPr>
            <a:r>
              <a:rPr lang="de-DE" altLang="de-DE" sz="1800" dirty="0" err="1"/>
              <a:t>pebbles</a:t>
            </a:r>
            <a:r>
              <a:rPr lang="de-DE" altLang="de-DE" sz="1800" dirty="0"/>
              <a:t> </a:t>
            </a:r>
            <a:r>
              <a:rPr lang="de-DE" altLang="de-DE" sz="1800" dirty="0" err="1"/>
              <a:t>are</a:t>
            </a:r>
            <a:r>
              <a:rPr lang="de-DE" altLang="de-DE" sz="1800" dirty="0"/>
              <a:t> 2-40 mm </a:t>
            </a:r>
            <a:br>
              <a:rPr lang="de-DE" altLang="de-DE" sz="1800" dirty="0"/>
            </a:br>
            <a:r>
              <a:rPr lang="de-DE" altLang="de-DE" sz="1800" dirty="0"/>
              <a:t>in </a:t>
            </a:r>
            <a:r>
              <a:rPr lang="de-DE" altLang="de-DE" sz="1800" dirty="0" err="1"/>
              <a:t>diameter</a:t>
            </a:r>
            <a:endParaRPr lang="de-DE" altLang="de-DE" sz="1800" dirty="0"/>
          </a:p>
          <a:p>
            <a:pPr marL="180975" indent="-180975" eaLnBrk="1" hangingPunct="1">
              <a:spcBef>
                <a:spcPct val="0"/>
              </a:spcBef>
              <a:defRPr/>
            </a:pPr>
            <a:endParaRPr lang="de-DE" altLang="de-DE" sz="1800" dirty="0"/>
          </a:p>
          <a:p>
            <a:pPr eaLnBrk="1" hangingPunct="1">
              <a:spcBef>
                <a:spcPct val="0"/>
              </a:spcBef>
              <a:defRPr/>
            </a:pPr>
            <a:endParaRPr lang="de-DE" altLang="de-DE" sz="1800" dirty="0"/>
          </a:p>
        </p:txBody>
      </p:sp>
      <p:sp>
        <p:nvSpPr>
          <p:cNvPr id="34820" name="Textfeld 1">
            <a:extLst>
              <a:ext uri="{FF2B5EF4-FFF2-40B4-BE49-F238E27FC236}">
                <a16:creationId xmlns:a16="http://schemas.microsoft.com/office/drawing/2014/main" id="{3070B636-7FA2-46C0-8977-6765AE53C7CE}"/>
              </a:ext>
            </a:extLst>
          </p:cNvPr>
          <p:cNvSpPr txBox="1">
            <a:spLocks noChangeArrowheads="1"/>
          </p:cNvSpPr>
          <p:nvPr/>
        </p:nvSpPr>
        <p:spPr bwMode="auto">
          <a:xfrm>
            <a:off x="128588" y="6165850"/>
            <a:ext cx="307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Williams et al. Science 2013</a:t>
            </a:r>
          </a:p>
          <a:p>
            <a:pPr eaLnBrk="1" hangingPunct="1">
              <a:spcBef>
                <a:spcPct val="0"/>
              </a:spcBef>
              <a:buFontTx/>
              <a:buNone/>
            </a:pPr>
            <a:r>
              <a:rPr lang="de-DE" altLang="de-DE" sz="1800"/>
              <a:t>Fig. 2</a:t>
            </a:r>
          </a:p>
        </p:txBody>
      </p:sp>
      <p:sp>
        <p:nvSpPr>
          <p:cNvPr id="34821" name="Textfeld 1">
            <a:extLst>
              <a:ext uri="{FF2B5EF4-FFF2-40B4-BE49-F238E27FC236}">
                <a16:creationId xmlns:a16="http://schemas.microsoft.com/office/drawing/2014/main" id="{A29289DA-CC5F-44C1-9711-062F157DB597}"/>
              </a:ext>
            </a:extLst>
          </p:cNvPr>
          <p:cNvSpPr txBox="1">
            <a:spLocks noChangeArrowheads="1"/>
          </p:cNvSpPr>
          <p:nvPr/>
        </p:nvSpPr>
        <p:spPr bwMode="auto">
          <a:xfrm>
            <a:off x="7524750" y="588803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Link outcrop</a:t>
            </a:r>
          </a:p>
          <a:p>
            <a:pPr eaLnBrk="1" hangingPunct="1">
              <a:spcBef>
                <a:spcPct val="0"/>
              </a:spcBef>
              <a:buFontTx/>
              <a:buNone/>
            </a:pPr>
            <a:r>
              <a:rPr lang="de-DE" altLang="de-DE" sz="1800"/>
              <a:t>sol 27</a:t>
            </a:r>
          </a:p>
        </p:txBody>
      </p:sp>
    </p:spTree>
    <p:extLst>
      <p:ext uri="{BB962C8B-B14F-4D97-AF65-F5344CB8AC3E}">
        <p14:creationId xmlns:p14="http://schemas.microsoft.com/office/powerpoint/2010/main" val="169990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46083" name="Textfeld 2">
            <a:extLst>
              <a:ext uri="{FF2B5EF4-FFF2-40B4-BE49-F238E27FC236}">
                <a16:creationId xmlns:a16="http://schemas.microsoft.com/office/drawing/2014/main" id="{1EC85774-8FE9-47D9-B4EB-DA3C3039A708}"/>
              </a:ext>
            </a:extLst>
          </p:cNvPr>
          <p:cNvSpPr txBox="1">
            <a:spLocks noChangeArrowheads="1"/>
          </p:cNvSpPr>
          <p:nvPr/>
        </p:nvSpPr>
        <p:spPr bwMode="auto">
          <a:xfrm>
            <a:off x="203200" y="333375"/>
            <a:ext cx="8512175" cy="5423216"/>
          </a:xfrm>
          <a:prstGeom prst="rect">
            <a:avLst/>
          </a:prstGeom>
          <a:solidFill>
            <a:schemeClr val="bg1">
              <a:alpha val="50000"/>
            </a:schemeClr>
          </a:solid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200000"/>
              </a:lnSpc>
              <a:spcBef>
                <a:spcPct val="0"/>
              </a:spcBef>
              <a:buFontTx/>
              <a:buNone/>
              <a:defRPr/>
            </a:pPr>
            <a:r>
              <a:rPr lang="de-DE" altLang="de-DE" dirty="0" err="1"/>
              <a:t>Results</a:t>
            </a:r>
            <a:r>
              <a:rPr lang="de-DE" altLang="de-DE" dirty="0"/>
              <a:t>:</a:t>
            </a:r>
          </a:p>
          <a:p>
            <a:pPr marL="180975" indent="-180975" eaLnBrk="1" hangingPunct="1">
              <a:lnSpc>
                <a:spcPct val="200000"/>
              </a:lnSpc>
              <a:spcBef>
                <a:spcPct val="0"/>
              </a:spcBef>
              <a:defRPr/>
            </a:pPr>
            <a:r>
              <a:rPr lang="de-DE" altLang="de-DE" sz="1800" dirty="0" err="1"/>
              <a:t>It</a:t>
            </a:r>
            <a:r>
              <a:rPr lang="de-DE" altLang="de-DE" sz="1800" dirty="0"/>
              <a:t> </a:t>
            </a:r>
            <a:r>
              <a:rPr lang="de-DE" altLang="de-DE" sz="1800" dirty="0" err="1"/>
              <a:t>is</a:t>
            </a:r>
            <a:r>
              <a:rPr lang="de-DE" altLang="de-DE" sz="1800" dirty="0"/>
              <a:t> </a:t>
            </a:r>
            <a:r>
              <a:rPr lang="de-DE" altLang="de-DE" sz="1800" dirty="0" err="1"/>
              <a:t>the</a:t>
            </a:r>
            <a:r>
              <a:rPr lang="de-DE" altLang="de-DE" sz="1800" dirty="0"/>
              <a:t> </a:t>
            </a:r>
            <a:r>
              <a:rPr lang="de-DE" altLang="de-DE" sz="1800" dirty="0" err="1"/>
              <a:t>first</a:t>
            </a:r>
            <a:r>
              <a:rPr lang="de-DE" altLang="de-DE" sz="1800" dirty="0"/>
              <a:t> time ROUNDED </a:t>
            </a:r>
            <a:r>
              <a:rPr lang="de-DE" altLang="de-DE" sz="1800" dirty="0" err="1"/>
              <a:t>clasts</a:t>
            </a:r>
            <a:r>
              <a:rPr lang="de-DE" altLang="de-DE" sz="1800" dirty="0"/>
              <a:t> </a:t>
            </a:r>
            <a:r>
              <a:rPr lang="de-DE" altLang="de-DE" sz="1800" dirty="0" err="1"/>
              <a:t>are</a:t>
            </a:r>
            <a:r>
              <a:rPr lang="de-DE" altLang="de-DE" sz="1800" dirty="0"/>
              <a:t> </a:t>
            </a:r>
            <a:r>
              <a:rPr lang="de-DE" altLang="de-DE" sz="1800" dirty="0" err="1"/>
              <a:t>found</a:t>
            </a:r>
            <a:r>
              <a:rPr lang="de-DE" altLang="de-DE" sz="1800" dirty="0"/>
              <a:t> on Mars!</a:t>
            </a:r>
          </a:p>
          <a:p>
            <a:pPr marL="180975" indent="-180975" eaLnBrk="1" hangingPunct="1">
              <a:lnSpc>
                <a:spcPct val="200000"/>
              </a:lnSpc>
              <a:spcBef>
                <a:spcPct val="0"/>
              </a:spcBef>
              <a:defRPr/>
            </a:pPr>
            <a:r>
              <a:rPr lang="en-US" altLang="de-DE" sz="1800" dirty="0"/>
              <a:t>sorted, stratified sediment that typify fluvial deposits</a:t>
            </a:r>
          </a:p>
          <a:p>
            <a:pPr marL="180975" indent="-180975" eaLnBrk="1" hangingPunct="1">
              <a:lnSpc>
                <a:spcPct val="200000"/>
              </a:lnSpc>
              <a:spcBef>
                <a:spcPct val="0"/>
              </a:spcBef>
              <a:defRPr/>
            </a:pPr>
            <a:r>
              <a:rPr lang="en-US" altLang="de-DE" sz="1800" dirty="0"/>
              <a:t>ChemCam finds feldspar - indicative of not much alteration</a:t>
            </a:r>
            <a:endParaRPr lang="de-DE" altLang="de-DE" sz="1800" dirty="0"/>
          </a:p>
          <a:p>
            <a:pPr marL="180975" indent="-180975" eaLnBrk="1" hangingPunct="1">
              <a:lnSpc>
                <a:spcPct val="200000"/>
              </a:lnSpc>
              <a:spcBef>
                <a:spcPct val="0"/>
              </a:spcBef>
              <a:defRPr/>
            </a:pPr>
            <a:endParaRPr lang="de-DE" altLang="de-DE" sz="1800" dirty="0"/>
          </a:p>
          <a:p>
            <a:pPr marL="180975" indent="-180975" eaLnBrk="1" hangingPunct="1">
              <a:lnSpc>
                <a:spcPct val="200000"/>
              </a:lnSpc>
              <a:spcBef>
                <a:spcPct val="0"/>
              </a:spcBef>
              <a:defRPr/>
            </a:pPr>
            <a:r>
              <a:rPr lang="de-DE" altLang="de-DE" sz="1800" dirty="0" err="1"/>
              <a:t>indicative</a:t>
            </a:r>
            <a:r>
              <a:rPr lang="de-DE" altLang="de-DE" sz="1800" dirty="0"/>
              <a:t> </a:t>
            </a:r>
            <a:r>
              <a:rPr lang="de-DE" altLang="de-DE" sz="1800" dirty="0" err="1"/>
              <a:t>of</a:t>
            </a:r>
            <a:r>
              <a:rPr lang="de-DE" altLang="de-DE" sz="1800" dirty="0"/>
              <a:t> rapid </a:t>
            </a:r>
            <a:r>
              <a:rPr lang="de-DE" altLang="de-DE" sz="1800" dirty="0" err="1"/>
              <a:t>speed</a:t>
            </a:r>
            <a:r>
              <a:rPr lang="de-DE" altLang="de-DE" sz="1800" dirty="0"/>
              <a:t> </a:t>
            </a:r>
            <a:r>
              <a:rPr lang="de-DE" altLang="de-DE" sz="1800" dirty="0" err="1"/>
              <a:t>movement</a:t>
            </a:r>
            <a:r>
              <a:rPr lang="de-DE" altLang="de-DE" sz="1800" dirty="0"/>
              <a:t> </a:t>
            </a:r>
            <a:r>
              <a:rPr lang="de-DE" altLang="de-DE" sz="1800" dirty="0" err="1"/>
              <a:t>with</a:t>
            </a:r>
            <a:r>
              <a:rPr lang="de-DE" altLang="de-DE" sz="1800" dirty="0"/>
              <a:t> </a:t>
            </a:r>
            <a:r>
              <a:rPr lang="de-DE" altLang="de-DE" sz="1800" dirty="0" err="1"/>
              <a:t>many</a:t>
            </a:r>
            <a:r>
              <a:rPr lang="de-DE" altLang="de-DE" sz="1800" dirty="0"/>
              <a:t> </a:t>
            </a:r>
            <a:r>
              <a:rPr lang="de-DE" altLang="de-DE" sz="1800" dirty="0" err="1"/>
              <a:t>collisions</a:t>
            </a:r>
            <a:endParaRPr lang="de-DE" altLang="de-DE" sz="1800" dirty="0"/>
          </a:p>
          <a:p>
            <a:pPr marL="180975" indent="-180975" eaLnBrk="1" hangingPunct="1">
              <a:lnSpc>
                <a:spcPct val="200000"/>
              </a:lnSpc>
              <a:spcBef>
                <a:spcPct val="0"/>
              </a:spcBef>
              <a:defRPr/>
            </a:pPr>
            <a:r>
              <a:rPr lang="de-DE" altLang="de-DE" sz="1800" dirty="0" err="1"/>
              <a:t>probably</a:t>
            </a:r>
            <a:r>
              <a:rPr lang="de-DE" altLang="de-DE" sz="1800" dirty="0"/>
              <a:t> </a:t>
            </a:r>
            <a:r>
              <a:rPr lang="de-DE" altLang="de-DE" sz="1800" dirty="0" err="1"/>
              <a:t>several</a:t>
            </a:r>
            <a:r>
              <a:rPr lang="de-DE" altLang="de-DE" sz="1800" dirty="0"/>
              <a:t> </a:t>
            </a:r>
            <a:r>
              <a:rPr lang="de-DE" altLang="de-DE" sz="1800" dirty="0" err="1"/>
              <a:t>kilometer</a:t>
            </a:r>
            <a:r>
              <a:rPr lang="de-DE" altLang="de-DE" sz="1800" dirty="0"/>
              <a:t> </a:t>
            </a:r>
            <a:r>
              <a:rPr lang="de-DE" altLang="de-DE" sz="1800" dirty="0" err="1"/>
              <a:t>transport</a:t>
            </a:r>
            <a:r>
              <a:rPr lang="de-DE" altLang="de-DE" sz="1800" dirty="0"/>
              <a:t> </a:t>
            </a:r>
            <a:r>
              <a:rPr lang="de-DE" altLang="de-DE" sz="1800" dirty="0" err="1"/>
              <a:t>distance</a:t>
            </a:r>
            <a:endParaRPr lang="de-DE" altLang="de-DE" sz="1800" dirty="0"/>
          </a:p>
          <a:p>
            <a:pPr marL="180975" indent="-180975" eaLnBrk="1" hangingPunct="1">
              <a:lnSpc>
                <a:spcPct val="200000"/>
              </a:lnSpc>
              <a:spcBef>
                <a:spcPct val="0"/>
              </a:spcBef>
              <a:defRPr/>
            </a:pPr>
            <a:r>
              <a:rPr lang="en-US" altLang="de-DE" sz="1800" dirty="0"/>
              <a:t>0.03-0.9 m depth; 0.2-0.75 m/s average velocity to mobilize the observed grain size for a range of slopes (0.1%-1%)</a:t>
            </a:r>
          </a:p>
        </p:txBody>
      </p:sp>
      <p:sp>
        <p:nvSpPr>
          <p:cNvPr id="35843" name="Textfeld 1">
            <a:extLst>
              <a:ext uri="{FF2B5EF4-FFF2-40B4-BE49-F238E27FC236}">
                <a16:creationId xmlns:a16="http://schemas.microsoft.com/office/drawing/2014/main" id="{6BD1A3FB-1BAA-42D7-8525-D747E92D52F3}"/>
              </a:ext>
            </a:extLst>
          </p:cNvPr>
          <p:cNvSpPr txBox="1">
            <a:spLocks noChangeArrowheads="1"/>
          </p:cNvSpPr>
          <p:nvPr/>
        </p:nvSpPr>
        <p:spPr bwMode="auto">
          <a:xfrm>
            <a:off x="5757863" y="6340475"/>
            <a:ext cx="313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Williams et al., Science 2013</a:t>
            </a:r>
          </a:p>
        </p:txBody>
      </p:sp>
    </p:spTree>
    <p:extLst>
      <p:ext uri="{BB962C8B-B14F-4D97-AF65-F5344CB8AC3E}">
        <p14:creationId xmlns:p14="http://schemas.microsoft.com/office/powerpoint/2010/main" val="189766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4034"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115888"/>
            <a:ext cx="6635750"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feld 2"/>
          <p:cNvSpPr txBox="1">
            <a:spLocks noChangeArrowheads="1"/>
          </p:cNvSpPr>
          <p:nvPr/>
        </p:nvSpPr>
        <p:spPr bwMode="auto">
          <a:xfrm>
            <a:off x="250825" y="125413"/>
            <a:ext cx="20828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dirty="0"/>
              <a:t>170th Martian sol, </a:t>
            </a:r>
          </a:p>
          <a:p>
            <a:pPr eaLnBrk="1" hangingPunct="1">
              <a:spcBef>
                <a:spcPct val="0"/>
              </a:spcBef>
              <a:buFontTx/>
              <a:buNone/>
            </a:pPr>
            <a:r>
              <a:rPr lang="en-US" altLang="de-DE" sz="1800" dirty="0"/>
              <a:t>(Jan. 27, 2013)</a:t>
            </a:r>
          </a:p>
          <a:p>
            <a:pPr eaLnBrk="1" hangingPunct="1">
              <a:spcBef>
                <a:spcPct val="0"/>
              </a:spcBef>
              <a:buFontTx/>
              <a:buNone/>
            </a:pPr>
            <a:endParaRPr lang="en-US" altLang="de-DE" sz="1800" dirty="0"/>
          </a:p>
          <a:p>
            <a:pPr eaLnBrk="1" hangingPunct="1">
              <a:spcBef>
                <a:spcPct val="0"/>
              </a:spcBef>
              <a:buFontTx/>
              <a:buNone/>
            </a:pPr>
            <a:r>
              <a:rPr lang="en-US" altLang="de-DE" sz="1800" dirty="0"/>
              <a:t>drill in position</a:t>
            </a:r>
          </a:p>
          <a:p>
            <a:pPr eaLnBrk="1" hangingPunct="1">
              <a:spcBef>
                <a:spcPct val="0"/>
              </a:spcBef>
              <a:buFontTx/>
              <a:buNone/>
            </a:pPr>
            <a:endParaRPr lang="en-US" altLang="de-DE" sz="1800" dirty="0"/>
          </a:p>
          <a:p>
            <a:pPr eaLnBrk="1" hangingPunct="1">
              <a:spcBef>
                <a:spcPct val="0"/>
              </a:spcBef>
              <a:buFontTx/>
              <a:buNone/>
            </a:pPr>
            <a:r>
              <a:rPr lang="de-DE" altLang="de-DE" sz="1800" dirty="0"/>
              <a:t>"John Klein" </a:t>
            </a:r>
          </a:p>
          <a:p>
            <a:pPr eaLnBrk="1" hangingPunct="1">
              <a:spcBef>
                <a:spcPct val="0"/>
              </a:spcBef>
              <a:buFontTx/>
              <a:buNone/>
            </a:pPr>
            <a:endParaRPr lang="de-DE" altLang="de-DE" sz="1800" dirty="0"/>
          </a:p>
          <a:p>
            <a:pPr eaLnBrk="1" hangingPunct="1">
              <a:spcBef>
                <a:spcPct val="0"/>
              </a:spcBef>
              <a:buFontTx/>
              <a:buNone/>
            </a:pPr>
            <a:r>
              <a:rPr lang="de-DE" altLang="de-DE" sz="1800" dirty="0"/>
              <a:t>at </a:t>
            </a:r>
            <a:r>
              <a:rPr lang="de-DE" altLang="de-DE" sz="1800" dirty="0" err="1"/>
              <a:t>Yellowknife</a:t>
            </a:r>
            <a:r>
              <a:rPr lang="de-DE" altLang="de-DE" sz="1800" dirty="0"/>
              <a:t> Bay</a:t>
            </a:r>
          </a:p>
        </p:txBody>
      </p:sp>
      <p:sp>
        <p:nvSpPr>
          <p:cNvPr id="44036" name="Textfeld 3"/>
          <p:cNvSpPr txBox="1">
            <a:spLocks noChangeArrowheads="1"/>
          </p:cNvSpPr>
          <p:nvPr/>
        </p:nvSpPr>
        <p:spPr bwMode="auto">
          <a:xfrm>
            <a:off x="20638" y="6494463"/>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err="1"/>
              <a:t>image</a:t>
            </a:r>
            <a:r>
              <a:rPr lang="de-DE" altLang="de-DE" sz="1000"/>
              <a:t> </a:t>
            </a:r>
            <a:r>
              <a:rPr lang="de-DE" altLang="de-DE" sz="1000" err="1"/>
              <a:t>credit</a:t>
            </a:r>
            <a:r>
              <a:rPr lang="de-DE" altLang="de-DE" sz="1000"/>
              <a:t>: NASA/JPL</a:t>
            </a:r>
          </a:p>
        </p:txBody>
      </p:sp>
    </p:spTree>
    <p:extLst>
      <p:ext uri="{BB962C8B-B14F-4D97-AF65-F5344CB8AC3E}">
        <p14:creationId xmlns:p14="http://schemas.microsoft.com/office/powerpoint/2010/main" val="2557535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45058"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725"/>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feld 2"/>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err="1">
                <a:solidFill>
                  <a:schemeClr val="bg1"/>
                </a:solidFill>
              </a:rPr>
              <a:t>image</a:t>
            </a:r>
            <a:r>
              <a:rPr lang="de-DE" altLang="de-DE" sz="1000">
                <a:solidFill>
                  <a:schemeClr val="bg1"/>
                </a:solidFill>
              </a:rPr>
              <a:t> </a:t>
            </a:r>
            <a:r>
              <a:rPr lang="de-DE" altLang="de-DE" sz="1000" err="1">
                <a:solidFill>
                  <a:schemeClr val="bg1"/>
                </a:solidFill>
              </a:rPr>
              <a:t>credit</a:t>
            </a:r>
            <a:r>
              <a:rPr lang="de-DE" altLang="de-DE" sz="1000">
                <a:solidFill>
                  <a:schemeClr val="bg1"/>
                </a:solidFill>
              </a:rPr>
              <a:t>: NASA/JPL</a:t>
            </a:r>
          </a:p>
        </p:txBody>
      </p:sp>
    </p:spTree>
    <p:extLst>
      <p:ext uri="{BB962C8B-B14F-4D97-AF65-F5344CB8AC3E}">
        <p14:creationId xmlns:p14="http://schemas.microsoft.com/office/powerpoint/2010/main" val="2982449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B54D9-5E63-4A9D-BD4A-930E460B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143"/>
            <a:ext cx="9144000" cy="5551714"/>
          </a:xfrm>
          <a:prstGeom prst="rect">
            <a:avLst/>
          </a:prstGeom>
        </p:spPr>
      </p:pic>
      <p:sp>
        <p:nvSpPr>
          <p:cNvPr id="5" name="Textfeld 2">
            <a:extLst>
              <a:ext uri="{FF2B5EF4-FFF2-40B4-BE49-F238E27FC236}">
                <a16:creationId xmlns:a16="http://schemas.microsoft.com/office/drawing/2014/main" id="{B5AEB1B9-D30B-4CE3-992F-E47F442BFC00}"/>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err="1">
                <a:solidFill>
                  <a:schemeClr val="bg1"/>
                </a:solidFill>
              </a:rPr>
              <a:t>image</a:t>
            </a:r>
            <a:r>
              <a:rPr lang="de-DE" altLang="de-DE" sz="1000">
                <a:solidFill>
                  <a:schemeClr val="bg1"/>
                </a:solidFill>
              </a:rPr>
              <a:t> </a:t>
            </a:r>
            <a:r>
              <a:rPr lang="de-DE" altLang="de-DE" sz="1000" err="1">
                <a:solidFill>
                  <a:schemeClr val="bg1"/>
                </a:solidFill>
              </a:rPr>
              <a:t>credit</a:t>
            </a:r>
            <a:r>
              <a:rPr lang="de-DE" altLang="de-DE" sz="1000">
                <a:solidFill>
                  <a:schemeClr val="bg1"/>
                </a:solidFill>
              </a:rPr>
              <a:t>: NASA/JPL</a:t>
            </a:r>
          </a:p>
        </p:txBody>
      </p:sp>
    </p:spTree>
    <p:extLst>
      <p:ext uri="{BB962C8B-B14F-4D97-AF65-F5344CB8AC3E}">
        <p14:creationId xmlns:p14="http://schemas.microsoft.com/office/powerpoint/2010/main" val="2652180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44EA5C-B18B-4F64-BA69-0381B936E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368"/>
            <a:ext cx="9144000" cy="5257264"/>
          </a:xfrm>
          <a:prstGeom prst="rect">
            <a:avLst/>
          </a:prstGeom>
        </p:spPr>
      </p:pic>
      <p:sp>
        <p:nvSpPr>
          <p:cNvPr id="4" name="Text Box 4">
            <a:extLst>
              <a:ext uri="{FF2B5EF4-FFF2-40B4-BE49-F238E27FC236}">
                <a16:creationId xmlns:a16="http://schemas.microsoft.com/office/drawing/2014/main" id="{8F232A7B-573C-4461-AA7E-34F021824CD5}"/>
              </a:ext>
            </a:extLst>
          </p:cNvPr>
          <p:cNvSpPr txBox="1">
            <a:spLocks noChangeArrowheads="1"/>
          </p:cNvSpPr>
          <p:nvPr/>
        </p:nvSpPr>
        <p:spPr bwMode="auto">
          <a:xfrm>
            <a:off x="250825" y="-70283"/>
            <a:ext cx="8642350" cy="8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0"/>
              </a:spcBef>
              <a:buFontTx/>
              <a:buNone/>
            </a:pPr>
            <a:r>
              <a:rPr lang="de-DE" altLang="de-DE" sz="4000" b="1"/>
              <a:t>Drill </a:t>
            </a:r>
            <a:r>
              <a:rPr lang="de-DE" altLang="de-DE" sz="4000" b="1" err="1"/>
              <a:t>results</a:t>
            </a:r>
            <a:endParaRPr lang="en-GB" altLang="de-DE" sz="4000" b="1"/>
          </a:p>
        </p:txBody>
      </p:sp>
      <p:sp>
        <p:nvSpPr>
          <p:cNvPr id="5" name="Textfeld 2">
            <a:extLst>
              <a:ext uri="{FF2B5EF4-FFF2-40B4-BE49-F238E27FC236}">
                <a16:creationId xmlns:a16="http://schemas.microsoft.com/office/drawing/2014/main" id="{4D40FCC7-568D-4D0C-A945-3100D4475169}"/>
              </a:ext>
            </a:extLst>
          </p:cNvPr>
          <p:cNvSpPr txBox="1">
            <a:spLocks noChangeArrowheads="1"/>
          </p:cNvSpPr>
          <p:nvPr/>
        </p:nvSpPr>
        <p:spPr bwMode="auto">
          <a:xfrm>
            <a:off x="6935333" y="5797528"/>
            <a:ext cx="21996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dirty="0" err="1"/>
              <a:t>image</a:t>
            </a:r>
            <a:r>
              <a:rPr lang="de-DE" altLang="de-DE" sz="1000" dirty="0"/>
              <a:t> </a:t>
            </a:r>
            <a:r>
              <a:rPr lang="de-DE" altLang="de-DE" sz="1000" dirty="0" err="1"/>
              <a:t>credit</a:t>
            </a:r>
            <a:r>
              <a:rPr lang="de-DE" altLang="de-DE" sz="1000" dirty="0"/>
              <a:t>: NASA/JPL/Liz Rampe</a:t>
            </a:r>
          </a:p>
        </p:txBody>
      </p:sp>
    </p:spTree>
    <p:extLst>
      <p:ext uri="{BB962C8B-B14F-4D97-AF65-F5344CB8AC3E}">
        <p14:creationId xmlns:p14="http://schemas.microsoft.com/office/powerpoint/2010/main" val="3624818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ocuments\work\resultsfiles\MSL\pics_publictalk\lander_model_Viking.jpg">
            <a:extLst>
              <a:ext uri="{FF2B5EF4-FFF2-40B4-BE49-F238E27FC236}">
                <a16:creationId xmlns:a16="http://schemas.microsoft.com/office/drawing/2014/main" id="{19C50E66-EA06-4723-95CA-5F2B241C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89000"/>
            <a:ext cx="829468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feld 1">
            <a:extLst>
              <a:ext uri="{FF2B5EF4-FFF2-40B4-BE49-F238E27FC236}">
                <a16:creationId xmlns:a16="http://schemas.microsoft.com/office/drawing/2014/main" id="{38EEFEEC-A1CA-4024-B6EB-81DFD93B9588}"/>
              </a:ext>
            </a:extLst>
          </p:cNvPr>
          <p:cNvSpPr txBox="1">
            <a:spLocks noChangeArrowheads="1"/>
          </p:cNvSpPr>
          <p:nvPr/>
        </p:nvSpPr>
        <p:spPr bwMode="auto">
          <a:xfrm>
            <a:off x="381000" y="193675"/>
            <a:ext cx="2278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a:solidFill>
                  <a:srgbClr val="800000"/>
                </a:solidFill>
              </a:rPr>
              <a:t>Viking - 1976</a:t>
            </a:r>
          </a:p>
        </p:txBody>
      </p:sp>
      <p:sp>
        <p:nvSpPr>
          <p:cNvPr id="2" name="TextBox 1">
            <a:extLst>
              <a:ext uri="{FF2B5EF4-FFF2-40B4-BE49-F238E27FC236}">
                <a16:creationId xmlns:a16="http://schemas.microsoft.com/office/drawing/2014/main" id="{A0F171B2-3D95-F445-85C5-D228F79E7E51}"/>
              </a:ext>
            </a:extLst>
          </p:cNvPr>
          <p:cNvSpPr txBox="1"/>
          <p:nvPr/>
        </p:nvSpPr>
        <p:spPr>
          <a:xfrm>
            <a:off x="891940" y="1129236"/>
            <a:ext cx="7272808" cy="4651915"/>
          </a:xfrm>
          <a:prstGeom prst="rect">
            <a:avLst/>
          </a:prstGeom>
          <a:solidFill>
            <a:schemeClr val="bg1"/>
          </a:solidFill>
        </p:spPr>
        <p:txBody>
          <a:bodyPr wrap="square" rtlCol="0">
            <a:spAutoFit/>
          </a:bodyPr>
          <a:lstStyle/>
          <a:p>
            <a:pPr>
              <a:lnSpc>
                <a:spcPct val="150000"/>
              </a:lnSpc>
            </a:pPr>
            <a:r>
              <a:rPr lang="en-GB" sz="2000" dirty="0"/>
              <a:t>2001 </a:t>
            </a:r>
            <a:r>
              <a:rPr lang="en-GB" sz="2000" dirty="0">
                <a:sym typeface="Wingdings" pitchFamily="2" charset="2"/>
              </a:rPr>
              <a:t> Mars Exploration Rovers		[NASA]</a:t>
            </a:r>
          </a:p>
          <a:p>
            <a:pPr>
              <a:lnSpc>
                <a:spcPct val="150000"/>
              </a:lnSpc>
            </a:pPr>
            <a:r>
              <a:rPr lang="en-GB" sz="2000" dirty="0">
                <a:sym typeface="Wingdings" pitchFamily="2" charset="2"/>
              </a:rPr>
              <a:t>	2004 Spirit + Opportunity rovers</a:t>
            </a:r>
          </a:p>
          <a:p>
            <a:pPr>
              <a:lnSpc>
                <a:spcPct val="150000"/>
              </a:lnSpc>
            </a:pPr>
            <a:r>
              <a:rPr lang="en-GB" sz="2000" dirty="0">
                <a:sym typeface="Wingdings" pitchFamily="2" charset="2"/>
              </a:rPr>
              <a:t>2004  Mars Express				[ESA]</a:t>
            </a:r>
          </a:p>
          <a:p>
            <a:pPr>
              <a:lnSpc>
                <a:spcPct val="150000"/>
              </a:lnSpc>
            </a:pPr>
            <a:r>
              <a:rPr lang="en-GB" sz="2000" dirty="0">
                <a:sym typeface="Wingdings" pitchFamily="2" charset="2"/>
              </a:rPr>
              <a:t>2005  Mars Reconnaissance Orbiter		[NASA]</a:t>
            </a:r>
          </a:p>
          <a:p>
            <a:pPr>
              <a:lnSpc>
                <a:spcPct val="150000"/>
              </a:lnSpc>
            </a:pPr>
            <a:r>
              <a:rPr lang="en-GB" sz="2000" dirty="0">
                <a:sym typeface="Wingdings" pitchFamily="2" charset="2"/>
              </a:rPr>
              <a:t>2012  Mars Science Laboratory		[NASA]</a:t>
            </a:r>
          </a:p>
          <a:p>
            <a:pPr>
              <a:lnSpc>
                <a:spcPct val="150000"/>
              </a:lnSpc>
            </a:pPr>
            <a:r>
              <a:rPr lang="en-GB" sz="2000" dirty="0">
                <a:sym typeface="Wingdings" pitchFamily="2" charset="2"/>
              </a:rPr>
              <a:t>	Curiosity Rover</a:t>
            </a:r>
          </a:p>
          <a:p>
            <a:pPr>
              <a:lnSpc>
                <a:spcPct val="150000"/>
              </a:lnSpc>
            </a:pPr>
            <a:endParaRPr lang="en-GB" sz="2000" dirty="0">
              <a:sym typeface="Wingdings" pitchFamily="2" charset="2"/>
            </a:endParaRPr>
          </a:p>
          <a:p>
            <a:pPr>
              <a:lnSpc>
                <a:spcPct val="150000"/>
              </a:lnSpc>
            </a:pPr>
            <a:r>
              <a:rPr lang="en-GB" sz="2000" dirty="0">
                <a:sym typeface="Wingdings" pitchFamily="2" charset="2"/>
              </a:rPr>
              <a:t>Thanks to Dr Susanne </a:t>
            </a:r>
            <a:r>
              <a:rPr lang="en-GB" sz="2000" dirty="0" err="1">
                <a:sym typeface="Wingdings" pitchFamily="2" charset="2"/>
              </a:rPr>
              <a:t>Schwenzer</a:t>
            </a:r>
            <a:r>
              <a:rPr lang="en-GB" sz="2000" dirty="0">
                <a:sym typeface="Wingdings" pitchFamily="2" charset="2"/>
              </a:rPr>
              <a:t> from The Open University for this fantastic material about Mars exploration and, most of all, Curiosity Rover scientific breakthroughs.</a:t>
            </a:r>
            <a:endParaRPr lang="en-GB" sz="2000" dirty="0"/>
          </a:p>
        </p:txBody>
      </p:sp>
    </p:spTree>
    <p:extLst>
      <p:ext uri="{BB962C8B-B14F-4D97-AF65-F5344CB8AC3E}">
        <p14:creationId xmlns:p14="http://schemas.microsoft.com/office/powerpoint/2010/main" val="8057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flipH="1">
            <a:off x="611560" y="158537"/>
            <a:ext cx="7421731" cy="1384995"/>
          </a:xfrm>
          <a:prstGeom prst="rect">
            <a:avLst/>
          </a:prstGeom>
          <a:noFill/>
        </p:spPr>
        <p:txBody>
          <a:bodyPr wrap="square" rtlCol="0">
            <a:spAutoFit/>
          </a:bodyPr>
          <a:lstStyle/>
          <a:p>
            <a:pPr algn="ctr"/>
            <a:r>
              <a:rPr lang="fr-FR" sz="2800" b="1" dirty="0"/>
              <a:t>Clay </a:t>
            </a:r>
            <a:r>
              <a:rPr lang="fr-FR" sz="2800" b="1" dirty="0" err="1"/>
              <a:t>bearing</a:t>
            </a:r>
            <a:r>
              <a:rPr lang="fr-FR" sz="2800" b="1" dirty="0"/>
              <a:t> unit and </a:t>
            </a:r>
            <a:r>
              <a:rPr lang="fr-FR" sz="2800" b="1" dirty="0" err="1"/>
              <a:t>Greenheugh</a:t>
            </a:r>
            <a:r>
              <a:rPr lang="fr-FR" sz="2800" b="1" dirty="0"/>
              <a:t> </a:t>
            </a:r>
            <a:r>
              <a:rPr lang="fr-FR" sz="2800" b="1" dirty="0" err="1"/>
              <a:t>Pediment</a:t>
            </a:r>
            <a:endParaRPr lang="fr-FR" sz="2800" b="1" dirty="0"/>
          </a:p>
          <a:p>
            <a:pPr algn="ctr"/>
            <a:endParaRPr lang="de-DE" sz="2800" dirty="0"/>
          </a:p>
        </p:txBody>
      </p:sp>
      <p:sp>
        <p:nvSpPr>
          <p:cNvPr id="5" name="Textfeld 3"/>
          <p:cNvSpPr txBox="1">
            <a:spLocks noChangeArrowheads="1"/>
          </p:cNvSpPr>
          <p:nvPr/>
        </p:nvSpPr>
        <p:spPr bwMode="auto">
          <a:xfrm>
            <a:off x="7444152" y="6504868"/>
            <a:ext cx="15600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a:t>Image </a:t>
            </a:r>
            <a:r>
              <a:rPr lang="de-DE" altLang="de-DE" sz="1000" kern="0" err="1"/>
              <a:t>credit</a:t>
            </a:r>
            <a:r>
              <a:rPr lang="de-DE" altLang="de-DE" sz="1000" kern="0"/>
              <a:t>: NASA/JPL</a:t>
            </a:r>
          </a:p>
        </p:txBody>
      </p:sp>
      <p:pic>
        <p:nvPicPr>
          <p:cNvPr id="8" name="Picture 7">
            <a:extLst>
              <a:ext uri="{FF2B5EF4-FFF2-40B4-BE49-F238E27FC236}">
                <a16:creationId xmlns:a16="http://schemas.microsoft.com/office/drawing/2014/main" id="{0E3A83AA-619C-42C0-97DC-8F5703450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3532"/>
            <a:ext cx="9144000" cy="3770935"/>
          </a:xfrm>
          <a:prstGeom prst="rect">
            <a:avLst/>
          </a:prstGeom>
        </p:spPr>
      </p:pic>
    </p:spTree>
    <p:extLst>
      <p:ext uri="{BB962C8B-B14F-4D97-AF65-F5344CB8AC3E}">
        <p14:creationId xmlns:p14="http://schemas.microsoft.com/office/powerpoint/2010/main" val="418479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flipH="1">
            <a:off x="221565" y="855785"/>
            <a:ext cx="5675143" cy="646331"/>
          </a:xfrm>
          <a:prstGeom prst="rect">
            <a:avLst/>
          </a:prstGeom>
          <a:noFill/>
        </p:spPr>
        <p:txBody>
          <a:bodyPr wrap="square" rtlCol="0">
            <a:spAutoFit/>
          </a:bodyPr>
          <a:lstStyle/>
          <a:p>
            <a:r>
              <a:rPr lang="fr-FR" b="1" dirty="0" err="1"/>
              <a:t>Potential</a:t>
            </a:r>
            <a:r>
              <a:rPr lang="fr-FR" b="1" dirty="0"/>
              <a:t> </a:t>
            </a:r>
            <a:r>
              <a:rPr lang="fr-FR" b="1" dirty="0" err="1"/>
              <a:t>mudcracks</a:t>
            </a:r>
            <a:endParaRPr lang="fr-FR" b="1" dirty="0"/>
          </a:p>
          <a:p>
            <a:endParaRPr lang="de-DE" dirty="0"/>
          </a:p>
        </p:txBody>
      </p:sp>
      <p:sp>
        <p:nvSpPr>
          <p:cNvPr id="5" name="Textfeld 3"/>
          <p:cNvSpPr txBox="1">
            <a:spLocks noChangeArrowheads="1"/>
          </p:cNvSpPr>
          <p:nvPr/>
        </p:nvSpPr>
        <p:spPr bwMode="auto">
          <a:xfrm>
            <a:off x="7015407" y="5109822"/>
            <a:ext cx="2172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dirty="0" err="1"/>
              <a:t>MastCam</a:t>
            </a:r>
            <a:r>
              <a:rPr lang="de-DE" altLang="de-DE" sz="1000" kern="0" dirty="0"/>
              <a:t>; </a:t>
            </a:r>
            <a:r>
              <a:rPr lang="de-DE" altLang="de-DE" sz="1000" kern="0" dirty="0" err="1"/>
              <a:t>image</a:t>
            </a:r>
            <a:r>
              <a:rPr lang="de-DE" altLang="de-DE" sz="1000" kern="0" dirty="0"/>
              <a:t> </a:t>
            </a:r>
            <a:r>
              <a:rPr lang="de-DE" altLang="de-DE" sz="1000" kern="0" dirty="0" err="1"/>
              <a:t>credit</a:t>
            </a:r>
            <a:r>
              <a:rPr lang="de-DE" altLang="de-DE" sz="1000" kern="0" dirty="0"/>
              <a:t>: NASA/JPL</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1170"/>
            <a:ext cx="9144000" cy="3035660"/>
          </a:xfrm>
          <a:prstGeom prst="rect">
            <a:avLst/>
          </a:prstGeom>
        </p:spPr>
      </p:pic>
      <p:sp>
        <p:nvSpPr>
          <p:cNvPr id="7" name="Textfeld 2"/>
          <p:cNvSpPr txBox="1">
            <a:spLocks noChangeArrowheads="1"/>
          </p:cNvSpPr>
          <p:nvPr/>
        </p:nvSpPr>
        <p:spPr bwMode="auto">
          <a:xfrm>
            <a:off x="179388" y="346075"/>
            <a:ext cx="3111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a:t>Sol 1555, Old </a:t>
            </a:r>
            <a:r>
              <a:rPr lang="de-DE" altLang="de-DE" sz="2400" dirty="0" err="1"/>
              <a:t>Soaker</a:t>
            </a:r>
            <a:endParaRPr lang="de-DE" altLang="de-DE" sz="2400" dirty="0"/>
          </a:p>
        </p:txBody>
      </p:sp>
    </p:spTree>
    <p:extLst>
      <p:ext uri="{BB962C8B-B14F-4D97-AF65-F5344CB8AC3E}">
        <p14:creationId xmlns:p14="http://schemas.microsoft.com/office/powerpoint/2010/main" val="332947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flipH="1">
            <a:off x="221564" y="855785"/>
            <a:ext cx="8922435" cy="923330"/>
          </a:xfrm>
          <a:prstGeom prst="rect">
            <a:avLst/>
          </a:prstGeom>
          <a:noFill/>
        </p:spPr>
        <p:txBody>
          <a:bodyPr wrap="square" rtlCol="0">
            <a:spAutoFit/>
          </a:bodyPr>
          <a:lstStyle/>
          <a:p>
            <a:r>
              <a:rPr lang="fr-FR" b="1"/>
              <a:t>Circle </a:t>
            </a:r>
            <a:r>
              <a:rPr lang="fr-FR" b="1" err="1"/>
              <a:t>indicates</a:t>
            </a:r>
            <a:r>
              <a:rPr lang="fr-FR" b="1"/>
              <a:t> rover </a:t>
            </a:r>
            <a:r>
              <a:rPr lang="fr-FR" b="1" err="1"/>
              <a:t>sized</a:t>
            </a:r>
            <a:r>
              <a:rPr lang="fr-FR" b="1"/>
              <a:t> boulder, Image </a:t>
            </a:r>
            <a:r>
              <a:rPr lang="fr-FR" b="1" err="1"/>
              <a:t>taken</a:t>
            </a:r>
            <a:r>
              <a:rPr lang="fr-FR" b="1"/>
              <a:t> 15th August 2015, rover </a:t>
            </a:r>
            <a:r>
              <a:rPr lang="fr-FR" b="1" err="1"/>
              <a:t>drove</a:t>
            </a:r>
            <a:r>
              <a:rPr lang="fr-FR" b="1"/>
              <a:t> </a:t>
            </a:r>
            <a:r>
              <a:rPr lang="fr-FR" b="1" err="1"/>
              <a:t>past</a:t>
            </a:r>
            <a:r>
              <a:rPr lang="fr-FR" b="1"/>
              <a:t> </a:t>
            </a:r>
            <a:r>
              <a:rPr lang="fr-FR" b="1" err="1"/>
              <a:t>that</a:t>
            </a:r>
            <a:r>
              <a:rPr lang="fr-FR" b="1"/>
              <a:t> boulder in August 2022</a:t>
            </a:r>
          </a:p>
          <a:p>
            <a:endParaRPr lang="de-DE"/>
          </a:p>
        </p:txBody>
      </p:sp>
      <p:sp>
        <p:nvSpPr>
          <p:cNvPr id="5" name="Textfeld 3"/>
          <p:cNvSpPr txBox="1">
            <a:spLocks noChangeArrowheads="1"/>
          </p:cNvSpPr>
          <p:nvPr/>
        </p:nvSpPr>
        <p:spPr bwMode="auto">
          <a:xfrm>
            <a:off x="312950" y="6388814"/>
            <a:ext cx="2172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err="1"/>
              <a:t>MastCam</a:t>
            </a:r>
            <a:r>
              <a:rPr lang="de-DE" altLang="de-DE" sz="1000" kern="0"/>
              <a:t>; </a:t>
            </a:r>
            <a:r>
              <a:rPr lang="de-DE" altLang="de-DE" sz="1000" kern="0" err="1"/>
              <a:t>image</a:t>
            </a:r>
            <a:r>
              <a:rPr lang="de-DE" altLang="de-DE" sz="1000" kern="0"/>
              <a:t> </a:t>
            </a:r>
            <a:r>
              <a:rPr lang="de-DE" altLang="de-DE" sz="1000" kern="0" err="1"/>
              <a:t>credit</a:t>
            </a:r>
            <a:r>
              <a:rPr lang="de-DE" altLang="de-DE" sz="1000" kern="0"/>
              <a:t>: NASA/JPL</a:t>
            </a:r>
          </a:p>
        </p:txBody>
      </p:sp>
      <p:sp>
        <p:nvSpPr>
          <p:cNvPr id="7" name="Textfeld 2"/>
          <p:cNvSpPr txBox="1">
            <a:spLocks noChangeArrowheads="1"/>
          </p:cNvSpPr>
          <p:nvPr/>
        </p:nvSpPr>
        <p:spPr bwMode="auto">
          <a:xfrm>
            <a:off x="179388" y="346075"/>
            <a:ext cx="4889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de-DE" sz="2400"/>
              <a:t>'</a:t>
            </a:r>
            <a:r>
              <a:rPr lang="en-GB" altLang="de-DE" sz="2400" err="1"/>
              <a:t>Paraitepuy</a:t>
            </a:r>
            <a:r>
              <a:rPr lang="en-GB" altLang="de-DE" sz="2400"/>
              <a:t> Pass' From a Distance</a:t>
            </a:r>
            <a:endParaRPr lang="de-DE" altLang="de-DE" sz="2400"/>
          </a:p>
        </p:txBody>
      </p:sp>
      <p:pic>
        <p:nvPicPr>
          <p:cNvPr id="4098" name="Picture 2">
            <a:extLst>
              <a:ext uri="{FF2B5EF4-FFF2-40B4-BE49-F238E27FC236}">
                <a16:creationId xmlns:a16="http://schemas.microsoft.com/office/drawing/2014/main" id="{DD1053CA-718F-47C5-99C2-9AA8C2085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563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74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970" y="-134576"/>
            <a:ext cx="7886700" cy="1325563"/>
          </a:xfrm>
        </p:spPr>
        <p:txBody>
          <a:bodyPr>
            <a:normAutofit/>
          </a:bodyPr>
          <a:lstStyle/>
          <a:p>
            <a:r>
              <a:rPr lang="en-GB" sz="2000" b="1" dirty="0">
                <a:solidFill>
                  <a:schemeClr val="tx1"/>
                </a:solidFill>
                <a:latin typeface="Arial" panose="020B0604020202020204" pitchFamily="34" charset="0"/>
                <a:cs typeface="Arial" panose="020B0604020202020204" pitchFamily="34" charset="0"/>
              </a:rPr>
              <a:t>Stratigraphy, </a:t>
            </a:r>
            <a:br>
              <a:rPr lang="en-GB" sz="2000" b="1" dirty="0">
                <a:solidFill>
                  <a:schemeClr val="tx1"/>
                </a:solidFill>
                <a:latin typeface="Arial" panose="020B0604020202020204" pitchFamily="34" charset="0"/>
                <a:cs typeface="Arial" panose="020B0604020202020204" pitchFamily="34" charset="0"/>
              </a:rPr>
            </a:br>
            <a:r>
              <a:rPr lang="en-GB" sz="2000" b="1" dirty="0">
                <a:solidFill>
                  <a:schemeClr val="tx1"/>
                </a:solidFill>
                <a:latin typeface="Arial" panose="020B0604020202020204" pitchFamily="34" charset="0"/>
                <a:cs typeface="Arial" panose="020B0604020202020204" pitchFamily="34" charset="0"/>
              </a:rPr>
              <a:t>planetary history written in stone</a:t>
            </a:r>
          </a:p>
        </p:txBody>
      </p:sp>
      <p:sp>
        <p:nvSpPr>
          <p:cNvPr id="5" name="TextBox 4"/>
          <p:cNvSpPr txBox="1"/>
          <p:nvPr/>
        </p:nvSpPr>
        <p:spPr>
          <a:xfrm>
            <a:off x="639728" y="5741543"/>
            <a:ext cx="5380357" cy="707886"/>
          </a:xfrm>
          <a:prstGeom prst="rect">
            <a:avLst/>
          </a:prstGeom>
          <a:noFill/>
        </p:spPr>
        <p:txBody>
          <a:bodyPr wrap="square" rtlCol="0">
            <a:spAutoFit/>
          </a:bodyPr>
          <a:lstStyle/>
          <a:p>
            <a:r>
              <a:rPr lang="en-US" sz="2000" dirty="0">
                <a:latin typeface="Arial"/>
                <a:cs typeface="Arial"/>
              </a:rPr>
              <a:t>Curiosity has travelled &gt; 25 km and </a:t>
            </a:r>
            <a:r>
              <a:rPr lang="en-US" sz="2000" dirty="0" err="1">
                <a:latin typeface="Arial"/>
                <a:cs typeface="Arial"/>
              </a:rPr>
              <a:t>analysed</a:t>
            </a:r>
            <a:r>
              <a:rPr lang="en-US" sz="2000" dirty="0">
                <a:latin typeface="Arial"/>
                <a:cs typeface="Arial"/>
              </a:rPr>
              <a:t> &gt; 200 m of Martian stratigraphic history</a:t>
            </a:r>
          </a:p>
        </p:txBody>
      </p:sp>
      <p:pic>
        <p:nvPicPr>
          <p:cNvPr id="3076" name="Picture 4" descr="This map shows the route driven by NASA's Curiosity Mars rover from the location where it landed in August 2012 to its location in December 2016, which is in the upper half of a geological unit called the Murray formation, on lower Mount 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47" y="1191349"/>
            <a:ext cx="5781470" cy="4465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7394" y="0"/>
            <a:ext cx="2486606" cy="6858000"/>
          </a:xfrm>
          <a:prstGeom prst="rect">
            <a:avLst/>
          </a:prstGeom>
        </p:spPr>
      </p:pic>
      <p:sp>
        <p:nvSpPr>
          <p:cNvPr id="3" name="Textfeld 2"/>
          <p:cNvSpPr txBox="1"/>
          <p:nvPr/>
        </p:nvSpPr>
        <p:spPr>
          <a:xfrm>
            <a:off x="4518667" y="6533663"/>
            <a:ext cx="2190023" cy="276999"/>
          </a:xfrm>
          <a:prstGeom prst="rect">
            <a:avLst/>
          </a:prstGeom>
          <a:noFill/>
        </p:spPr>
        <p:txBody>
          <a:bodyPr wrap="none" rtlCol="0">
            <a:spAutoFit/>
          </a:bodyPr>
          <a:lstStyle/>
          <a:p>
            <a:r>
              <a:rPr lang="de-DE" sz="1200" err="1">
                <a:latin typeface="Arial" panose="020B0604020202020204" pitchFamily="34" charset="0"/>
                <a:cs typeface="Arial" panose="020B0604020202020204" pitchFamily="34" charset="0"/>
              </a:rPr>
              <a:t>Grotzinger</a:t>
            </a:r>
            <a:r>
              <a:rPr lang="de-DE" sz="1200">
                <a:latin typeface="Arial" panose="020B0604020202020204" pitchFamily="34" charset="0"/>
                <a:cs typeface="Arial" panose="020B0604020202020204" pitchFamily="34" charset="0"/>
              </a:rPr>
              <a:t> et al. (2014, 2015)</a:t>
            </a:r>
          </a:p>
        </p:txBody>
      </p:sp>
    </p:spTree>
    <p:extLst>
      <p:ext uri="{BB962C8B-B14F-4D97-AF65-F5344CB8AC3E}">
        <p14:creationId xmlns:p14="http://schemas.microsoft.com/office/powerpoint/2010/main" val="857981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3044E1-74A3-4CB8-A7A4-40EFBACA1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534"/>
            <a:ext cx="10047602" cy="5651776"/>
          </a:xfrm>
          <a:prstGeom prst="rect">
            <a:avLst/>
          </a:prstGeom>
        </p:spPr>
      </p:pic>
      <p:sp>
        <p:nvSpPr>
          <p:cNvPr id="4" name="TextBox 3">
            <a:extLst>
              <a:ext uri="{FF2B5EF4-FFF2-40B4-BE49-F238E27FC236}">
                <a16:creationId xmlns:a16="http://schemas.microsoft.com/office/drawing/2014/main" id="{8A7A503D-EFB2-42AF-B4A1-2B3E80DF440D}"/>
              </a:ext>
            </a:extLst>
          </p:cNvPr>
          <p:cNvSpPr txBox="1"/>
          <p:nvPr/>
        </p:nvSpPr>
        <p:spPr>
          <a:xfrm>
            <a:off x="205857" y="262001"/>
            <a:ext cx="8732285" cy="461665"/>
          </a:xfrm>
          <a:prstGeom prst="rect">
            <a:avLst/>
          </a:prstGeom>
          <a:noFill/>
        </p:spPr>
        <p:txBody>
          <a:bodyPr wrap="square" rtlCol="0">
            <a:spAutoFit/>
          </a:bodyPr>
          <a:lstStyle/>
          <a:p>
            <a:r>
              <a:rPr lang="en-US" sz="2400" b="1">
                <a:latin typeface="Arial"/>
                <a:cs typeface="Arial"/>
              </a:rPr>
              <a:t>Sutton Island model … a drying lake on Mars</a:t>
            </a:r>
          </a:p>
        </p:txBody>
      </p:sp>
    </p:spTree>
    <p:extLst>
      <p:ext uri="{BB962C8B-B14F-4D97-AF65-F5344CB8AC3E}">
        <p14:creationId xmlns:p14="http://schemas.microsoft.com/office/powerpoint/2010/main" val="2493723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9728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47395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4"/>
          <p:cNvSpPr txBox="1">
            <a:spLocks noChangeArrowheads="1"/>
          </p:cNvSpPr>
          <p:nvPr/>
        </p:nvSpPr>
        <p:spPr bwMode="auto">
          <a:xfrm>
            <a:off x="203200" y="298206"/>
            <a:ext cx="86423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lnSpc>
                <a:spcPct val="140000"/>
              </a:lnSpc>
              <a:spcBef>
                <a:spcPct val="0"/>
              </a:spcBef>
              <a:spcAft>
                <a:spcPts val="0"/>
              </a:spcAft>
              <a:buFontTx/>
              <a:buNone/>
              <a:defRPr/>
            </a:pPr>
            <a:r>
              <a:rPr lang="de-DE" altLang="de-DE" sz="4000" b="1" kern="0" dirty="0"/>
              <a:t>Sample Analyzer at Mars (SAM)</a:t>
            </a:r>
            <a:endParaRPr lang="en-GB" altLang="de-DE" sz="4000" b="1" kern="0" dirty="0"/>
          </a:p>
        </p:txBody>
      </p:sp>
      <p:sp>
        <p:nvSpPr>
          <p:cNvPr id="79876" name="Textfeld 3"/>
          <p:cNvSpPr txBox="1">
            <a:spLocks noChangeArrowheads="1"/>
          </p:cNvSpPr>
          <p:nvPr/>
        </p:nvSpPr>
        <p:spPr bwMode="auto">
          <a:xfrm>
            <a:off x="7575550" y="6500569"/>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err="1"/>
              <a:t>image</a:t>
            </a:r>
            <a:r>
              <a:rPr lang="de-DE" altLang="de-DE" sz="1000" kern="0"/>
              <a:t> </a:t>
            </a:r>
            <a:r>
              <a:rPr lang="de-DE" altLang="de-DE" sz="1000" kern="0" err="1"/>
              <a:t>credit</a:t>
            </a:r>
            <a:r>
              <a:rPr lang="de-DE" altLang="de-DE" sz="1000" kern="0"/>
              <a:t>: NASA/JPL</a:t>
            </a:r>
          </a:p>
        </p:txBody>
      </p:sp>
    </p:spTree>
    <p:extLst>
      <p:ext uri="{BB962C8B-B14F-4D97-AF65-F5344CB8AC3E}">
        <p14:creationId xmlns:p14="http://schemas.microsoft.com/office/powerpoint/2010/main" val="1667366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81922" name="Textfeld 1"/>
          <p:cNvSpPr txBox="1">
            <a:spLocks noChangeArrowheads="1"/>
          </p:cNvSpPr>
          <p:nvPr/>
        </p:nvSpPr>
        <p:spPr bwMode="auto">
          <a:xfrm>
            <a:off x="684213" y="508000"/>
            <a:ext cx="3602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2800" b="1" kern="0" err="1"/>
              <a:t>Previous</a:t>
            </a:r>
            <a:r>
              <a:rPr lang="de-DE" altLang="de-DE" sz="2800" b="1" kern="0"/>
              <a:t> </a:t>
            </a:r>
            <a:r>
              <a:rPr lang="de-DE" altLang="de-DE" sz="2800" b="1" kern="0" err="1"/>
              <a:t>detections</a:t>
            </a:r>
            <a:endParaRPr lang="de-DE" altLang="de-DE" sz="2800" b="1" kern="0"/>
          </a:p>
        </p:txBody>
      </p:sp>
      <p:sp>
        <p:nvSpPr>
          <p:cNvPr id="81923" name="Textfeld 2"/>
          <p:cNvSpPr txBox="1">
            <a:spLocks noChangeArrowheads="1"/>
          </p:cNvSpPr>
          <p:nvPr/>
        </p:nvSpPr>
        <p:spPr bwMode="auto">
          <a:xfrm>
            <a:off x="539750" y="1268413"/>
            <a:ext cx="8208963" cy="4986337"/>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800" kern="0" dirty="0" err="1">
                <a:solidFill>
                  <a:schemeClr val="accent4">
                    <a:lumMod val="75000"/>
                  </a:schemeClr>
                </a:solidFill>
              </a:rPr>
              <a:t>Krasnopolski</a:t>
            </a:r>
            <a:r>
              <a:rPr lang="de-DE" altLang="de-DE" sz="1800" kern="0" dirty="0">
                <a:solidFill>
                  <a:schemeClr val="accent4">
                    <a:lumMod val="75000"/>
                  </a:schemeClr>
                </a:solidFill>
              </a:rPr>
              <a:t> et al. (2004): </a:t>
            </a:r>
            <a:r>
              <a:rPr lang="en-US" altLang="de-DE" sz="1800" b="1" kern="0" dirty="0">
                <a:solidFill>
                  <a:srgbClr val="FF0000"/>
                </a:solidFill>
              </a:rPr>
              <a:t>10 ±3</a:t>
            </a:r>
            <a:r>
              <a:rPr lang="en-US" altLang="de-DE" sz="1800" kern="0" dirty="0">
                <a:solidFill>
                  <a:srgbClr val="FF0000"/>
                </a:solidFill>
              </a:rPr>
              <a:t> </a:t>
            </a:r>
            <a:r>
              <a:rPr lang="en-US" altLang="de-DE" sz="1800" b="1" kern="0" dirty="0" err="1">
                <a:solidFill>
                  <a:srgbClr val="FF0000"/>
                </a:solidFill>
              </a:rPr>
              <a:t>ppbv</a:t>
            </a:r>
            <a:r>
              <a:rPr lang="en-US" altLang="de-DE" sz="1800" kern="0" dirty="0">
                <a:solidFill>
                  <a:srgbClr val="FFFFCC"/>
                </a:solidFill>
              </a:rPr>
              <a:t>, </a:t>
            </a:r>
            <a:r>
              <a:rPr lang="en-US" altLang="de-DE" sz="1800" kern="0" dirty="0">
                <a:solidFill>
                  <a:schemeClr val="accent4">
                    <a:lumMod val="75000"/>
                  </a:schemeClr>
                </a:solidFill>
              </a:rPr>
              <a:t>ground-based observations from the Canada-France-Hawaii Telescope (CFHT) in 1999</a:t>
            </a:r>
          </a:p>
          <a:p>
            <a:pPr eaLnBrk="1" fontAlgn="auto" hangingPunct="1">
              <a:spcBef>
                <a:spcPct val="0"/>
              </a:spcBef>
              <a:spcAft>
                <a:spcPts val="0"/>
              </a:spcAft>
              <a:buFontTx/>
              <a:buNone/>
              <a:defRPr/>
            </a:pPr>
            <a:endParaRPr lang="en-US" altLang="de-DE" sz="600" kern="0" dirty="0">
              <a:solidFill>
                <a:schemeClr val="accent4">
                  <a:lumMod val="75000"/>
                </a:schemeClr>
              </a:solidFill>
            </a:endParaRPr>
          </a:p>
          <a:p>
            <a:pPr eaLnBrk="1" fontAlgn="auto" hangingPunct="1">
              <a:spcBef>
                <a:spcPct val="0"/>
              </a:spcBef>
              <a:spcAft>
                <a:spcPts val="0"/>
              </a:spcAft>
              <a:buFontTx/>
              <a:buNone/>
              <a:defRPr/>
            </a:pPr>
            <a:r>
              <a:rPr lang="en-US" altLang="de-DE" sz="1800" kern="0" dirty="0" err="1">
                <a:solidFill>
                  <a:schemeClr val="accent4">
                    <a:lumMod val="75000"/>
                  </a:schemeClr>
                </a:solidFill>
              </a:rPr>
              <a:t>Etiope</a:t>
            </a:r>
            <a:r>
              <a:rPr lang="en-US" altLang="de-DE" sz="1800" kern="0" dirty="0">
                <a:solidFill>
                  <a:schemeClr val="accent4">
                    <a:lumMod val="75000"/>
                  </a:schemeClr>
                </a:solidFill>
              </a:rPr>
              <a:t> et al. (2011): release in plumes and seasonal changes, </a:t>
            </a:r>
            <a:r>
              <a:rPr lang="en-US" altLang="de-DE" sz="1800" b="1" kern="0" dirty="0">
                <a:solidFill>
                  <a:srgbClr val="FF0000"/>
                </a:solidFill>
              </a:rPr>
              <a:t>maximum of ~45 </a:t>
            </a:r>
            <a:r>
              <a:rPr lang="en-US" altLang="de-DE" sz="1800" b="1" kern="0" dirty="0" err="1">
                <a:solidFill>
                  <a:srgbClr val="FF0000"/>
                </a:solidFill>
              </a:rPr>
              <a:t>ppbv</a:t>
            </a:r>
            <a:r>
              <a:rPr lang="en-US" altLang="de-DE" sz="1800" kern="0" dirty="0">
                <a:solidFill>
                  <a:srgbClr val="FF0000"/>
                </a:solidFill>
              </a:rPr>
              <a:t>, </a:t>
            </a:r>
            <a:r>
              <a:rPr lang="en-US" altLang="de-DE" sz="1800" kern="0" dirty="0">
                <a:solidFill>
                  <a:schemeClr val="accent4">
                    <a:lumMod val="75000"/>
                  </a:schemeClr>
                </a:solidFill>
              </a:rPr>
              <a:t>NASA IRTF telescope in 2003; discrete sources in Terra </a:t>
            </a:r>
            <a:r>
              <a:rPr lang="en-US" altLang="de-DE" sz="1800" kern="0" dirty="0" err="1">
                <a:solidFill>
                  <a:schemeClr val="accent4">
                    <a:lumMod val="75000"/>
                  </a:schemeClr>
                </a:solidFill>
              </a:rPr>
              <a:t>Sabae</a:t>
            </a:r>
            <a:r>
              <a:rPr lang="en-US" altLang="de-DE" sz="1800" kern="0" dirty="0">
                <a:solidFill>
                  <a:schemeClr val="accent4">
                    <a:lumMod val="75000"/>
                  </a:schemeClr>
                </a:solidFill>
              </a:rPr>
              <a:t>, </a:t>
            </a:r>
            <a:r>
              <a:rPr lang="en-US" altLang="de-DE" sz="1800" kern="0" dirty="0" err="1">
                <a:solidFill>
                  <a:schemeClr val="accent4">
                    <a:lumMod val="75000"/>
                  </a:schemeClr>
                </a:solidFill>
              </a:rPr>
              <a:t>Nili</a:t>
            </a:r>
            <a:r>
              <a:rPr lang="en-US" altLang="de-DE" sz="1800" kern="0" dirty="0">
                <a:solidFill>
                  <a:schemeClr val="accent4">
                    <a:lumMod val="75000"/>
                  </a:schemeClr>
                </a:solidFill>
              </a:rPr>
              <a:t> Fossae, and </a:t>
            </a:r>
            <a:r>
              <a:rPr lang="en-US" altLang="de-DE" sz="1800" kern="0" dirty="0" err="1">
                <a:solidFill>
                  <a:schemeClr val="accent4">
                    <a:lumMod val="75000"/>
                  </a:schemeClr>
                </a:solidFill>
              </a:rPr>
              <a:t>Syrtis</a:t>
            </a:r>
            <a:r>
              <a:rPr lang="en-US" altLang="de-DE" sz="1800" kern="0" dirty="0">
                <a:solidFill>
                  <a:schemeClr val="accent4">
                    <a:lumMod val="75000"/>
                  </a:schemeClr>
                </a:solidFill>
              </a:rPr>
              <a:t> Major; but down to  </a:t>
            </a:r>
            <a:r>
              <a:rPr lang="en-US" altLang="de-DE" sz="1800" b="1" kern="0" dirty="0">
                <a:solidFill>
                  <a:srgbClr val="FF0000"/>
                </a:solidFill>
              </a:rPr>
              <a:t>3 </a:t>
            </a:r>
            <a:r>
              <a:rPr lang="en-US" altLang="de-DE" sz="1800" b="1" kern="0" dirty="0" err="1">
                <a:solidFill>
                  <a:srgbClr val="FF0000"/>
                </a:solidFill>
              </a:rPr>
              <a:t>ppbv</a:t>
            </a:r>
            <a:r>
              <a:rPr lang="en-US" altLang="de-DE" sz="1800" b="1" kern="0" dirty="0">
                <a:solidFill>
                  <a:srgbClr val="FF0000"/>
                </a:solidFill>
              </a:rPr>
              <a:t> </a:t>
            </a:r>
            <a:r>
              <a:rPr lang="en-US" altLang="de-DE" sz="1800" kern="0" dirty="0">
                <a:solidFill>
                  <a:schemeClr val="accent4">
                    <a:lumMod val="75000"/>
                  </a:schemeClr>
                </a:solidFill>
              </a:rPr>
              <a:t>in 2006, rapid destruction?</a:t>
            </a:r>
          </a:p>
          <a:p>
            <a:pPr eaLnBrk="1" fontAlgn="auto" hangingPunct="1">
              <a:spcBef>
                <a:spcPct val="0"/>
              </a:spcBef>
              <a:spcAft>
                <a:spcPts val="0"/>
              </a:spcAft>
              <a:buFontTx/>
              <a:buNone/>
              <a:defRPr/>
            </a:pPr>
            <a:endParaRPr lang="en-US" altLang="de-DE" sz="600" kern="0" dirty="0">
              <a:solidFill>
                <a:schemeClr val="accent4">
                  <a:lumMod val="75000"/>
                </a:schemeClr>
              </a:solidFill>
            </a:endParaRPr>
          </a:p>
          <a:p>
            <a:pPr eaLnBrk="1" fontAlgn="auto" hangingPunct="1">
              <a:spcBef>
                <a:spcPct val="0"/>
              </a:spcBef>
              <a:spcAft>
                <a:spcPts val="0"/>
              </a:spcAft>
              <a:buFontTx/>
              <a:buNone/>
              <a:defRPr/>
            </a:pPr>
            <a:r>
              <a:rPr lang="en-US" altLang="de-DE" sz="1800" kern="0" dirty="0">
                <a:solidFill>
                  <a:schemeClr val="accent4">
                    <a:lumMod val="75000"/>
                  </a:schemeClr>
                </a:solidFill>
              </a:rPr>
              <a:t>Mumma et al. (2009) and </a:t>
            </a:r>
            <a:r>
              <a:rPr lang="en-US" altLang="de-DE" sz="1800" kern="0" dirty="0" err="1">
                <a:solidFill>
                  <a:schemeClr val="accent4">
                    <a:lumMod val="75000"/>
                  </a:schemeClr>
                </a:solidFill>
              </a:rPr>
              <a:t>Geminale</a:t>
            </a:r>
            <a:r>
              <a:rPr lang="en-US" altLang="de-DE" sz="1800" kern="0" dirty="0">
                <a:solidFill>
                  <a:schemeClr val="accent4">
                    <a:lumMod val="75000"/>
                  </a:schemeClr>
                </a:solidFill>
              </a:rPr>
              <a:t> et al. (2011): detections of plumes</a:t>
            </a:r>
          </a:p>
          <a:p>
            <a:pPr eaLnBrk="1" fontAlgn="auto" hangingPunct="1">
              <a:spcBef>
                <a:spcPct val="0"/>
              </a:spcBef>
              <a:spcAft>
                <a:spcPts val="0"/>
              </a:spcAft>
              <a:buFontTx/>
              <a:buNone/>
              <a:defRPr/>
            </a:pPr>
            <a:endParaRPr lang="en-US" altLang="de-DE" sz="600" kern="0" dirty="0">
              <a:solidFill>
                <a:schemeClr val="accent4">
                  <a:lumMod val="75000"/>
                </a:schemeClr>
              </a:solidFill>
            </a:endParaRPr>
          </a:p>
          <a:p>
            <a:pPr eaLnBrk="1" fontAlgn="auto" hangingPunct="1">
              <a:spcBef>
                <a:spcPct val="0"/>
              </a:spcBef>
              <a:spcAft>
                <a:spcPts val="0"/>
              </a:spcAft>
              <a:buFontTx/>
              <a:buNone/>
              <a:defRPr/>
            </a:pPr>
            <a:r>
              <a:rPr lang="en-US" altLang="de-DE" sz="1800" kern="0" dirty="0" err="1">
                <a:solidFill>
                  <a:schemeClr val="accent4">
                    <a:lumMod val="75000"/>
                  </a:schemeClr>
                </a:solidFill>
              </a:rPr>
              <a:t>Formisano</a:t>
            </a:r>
            <a:r>
              <a:rPr lang="en-US" altLang="de-DE" sz="1800" kern="0" dirty="0">
                <a:solidFill>
                  <a:schemeClr val="accent4">
                    <a:lumMod val="75000"/>
                  </a:schemeClr>
                </a:solidFill>
              </a:rPr>
              <a:t> et al. (2004):</a:t>
            </a:r>
            <a:r>
              <a:rPr lang="en-US" altLang="de-DE" sz="1800" kern="0" dirty="0">
                <a:solidFill>
                  <a:srgbClr val="FFFFCC"/>
                </a:solidFill>
              </a:rPr>
              <a:t> </a:t>
            </a:r>
            <a:r>
              <a:rPr lang="en-US" altLang="de-DE" sz="1800" b="1" kern="0" dirty="0">
                <a:solidFill>
                  <a:srgbClr val="FF0000"/>
                </a:solidFill>
              </a:rPr>
              <a:t>15 ±5 </a:t>
            </a:r>
            <a:r>
              <a:rPr lang="en-US" altLang="de-DE" sz="1800" b="1" kern="0" dirty="0" err="1">
                <a:solidFill>
                  <a:srgbClr val="FF0000"/>
                </a:solidFill>
              </a:rPr>
              <a:t>ppbv</a:t>
            </a:r>
            <a:r>
              <a:rPr lang="en-US" altLang="de-DE" sz="1800" kern="0" dirty="0">
                <a:solidFill>
                  <a:schemeClr val="accent4">
                    <a:lumMod val="75000"/>
                  </a:schemeClr>
                </a:solidFill>
              </a:rPr>
              <a:t>;  Planetary Fourier Spectrometer (PFS) on the Mars Express (MEX) spacecraft, localized sources, and a summer time </a:t>
            </a:r>
            <a:r>
              <a:rPr lang="en-US" altLang="de-DE" sz="1800" b="1" kern="0" dirty="0">
                <a:solidFill>
                  <a:srgbClr val="FF0000"/>
                </a:solidFill>
              </a:rPr>
              <a:t>maximum of 45 </a:t>
            </a:r>
            <a:r>
              <a:rPr lang="en-US" altLang="de-DE" sz="1800" b="1" kern="0" dirty="0" err="1">
                <a:solidFill>
                  <a:srgbClr val="FF0000"/>
                </a:solidFill>
              </a:rPr>
              <a:t>ppbv</a:t>
            </a:r>
            <a:r>
              <a:rPr lang="en-US" altLang="de-DE" sz="1800" kern="0" dirty="0">
                <a:solidFill>
                  <a:srgbClr val="FF0000"/>
                </a:solidFill>
              </a:rPr>
              <a:t> </a:t>
            </a:r>
            <a:r>
              <a:rPr lang="en-US" altLang="de-DE" sz="1800" kern="0" dirty="0">
                <a:solidFill>
                  <a:schemeClr val="accent4">
                    <a:lumMod val="75000"/>
                  </a:schemeClr>
                </a:solidFill>
              </a:rPr>
              <a:t>in the north polar region. </a:t>
            </a:r>
          </a:p>
          <a:p>
            <a:pPr eaLnBrk="1" fontAlgn="auto" hangingPunct="1">
              <a:spcBef>
                <a:spcPct val="0"/>
              </a:spcBef>
              <a:spcAft>
                <a:spcPts val="0"/>
              </a:spcAft>
              <a:buFontTx/>
              <a:buNone/>
              <a:defRPr/>
            </a:pPr>
            <a:endParaRPr lang="en-US" altLang="de-DE" sz="600" kern="0" dirty="0">
              <a:solidFill>
                <a:srgbClr val="FFFFCC"/>
              </a:solidFill>
            </a:endParaRPr>
          </a:p>
          <a:p>
            <a:pPr eaLnBrk="1" fontAlgn="auto" hangingPunct="1">
              <a:spcBef>
                <a:spcPct val="0"/>
              </a:spcBef>
              <a:spcAft>
                <a:spcPts val="0"/>
              </a:spcAft>
              <a:buFontTx/>
              <a:buNone/>
              <a:defRPr/>
            </a:pPr>
            <a:r>
              <a:rPr lang="en-US" altLang="de-DE" sz="1800" kern="0" dirty="0">
                <a:solidFill>
                  <a:schemeClr val="accent4">
                    <a:lumMod val="75000"/>
                  </a:schemeClr>
                </a:solidFill>
              </a:rPr>
              <a:t>Fonti and </a:t>
            </a:r>
            <a:r>
              <a:rPr lang="en-US" altLang="de-DE" sz="1800" kern="0" dirty="0" err="1">
                <a:solidFill>
                  <a:schemeClr val="accent4">
                    <a:lumMod val="75000"/>
                  </a:schemeClr>
                </a:solidFill>
              </a:rPr>
              <a:t>Marzo</a:t>
            </a:r>
            <a:r>
              <a:rPr lang="en-US" altLang="de-DE" sz="1800" kern="0" dirty="0">
                <a:solidFill>
                  <a:schemeClr val="accent4">
                    <a:lumMod val="75000"/>
                  </a:schemeClr>
                </a:solidFill>
              </a:rPr>
              <a:t> (2010): </a:t>
            </a:r>
            <a:r>
              <a:rPr lang="en-US" altLang="de-DE" sz="1800" b="1" kern="0" dirty="0">
                <a:solidFill>
                  <a:srgbClr val="FF0000"/>
                </a:solidFill>
              </a:rPr>
              <a:t>5 to 60 </a:t>
            </a:r>
            <a:r>
              <a:rPr lang="en-US" altLang="de-DE" sz="1800" b="1" kern="0" dirty="0" err="1">
                <a:solidFill>
                  <a:srgbClr val="FF0000"/>
                </a:solidFill>
              </a:rPr>
              <a:t>ppbv</a:t>
            </a:r>
            <a:r>
              <a:rPr lang="en-US" altLang="de-DE" sz="1800" b="1" kern="0" dirty="0">
                <a:solidFill>
                  <a:srgbClr val="FF0000"/>
                </a:solidFill>
              </a:rPr>
              <a:t> </a:t>
            </a:r>
            <a:r>
              <a:rPr lang="en-US" altLang="de-DE" sz="1800" kern="0" dirty="0">
                <a:solidFill>
                  <a:schemeClr val="accent4">
                    <a:lumMod val="75000"/>
                  </a:schemeClr>
                </a:solidFill>
              </a:rPr>
              <a:t>;  Thermal Emission Spectrometer (TES) of Mars Global Surveyor (MGS), </a:t>
            </a:r>
            <a:r>
              <a:rPr lang="en-US" altLang="de-DE" sz="1800" kern="0" dirty="0" err="1">
                <a:solidFill>
                  <a:schemeClr val="accent4">
                    <a:lumMod val="75000"/>
                  </a:schemeClr>
                </a:solidFill>
              </a:rPr>
              <a:t>intermittentl</a:t>
            </a:r>
            <a:endParaRPr lang="en-US" altLang="de-DE" sz="1800" kern="0" dirty="0">
              <a:solidFill>
                <a:schemeClr val="accent4">
                  <a:lumMod val="75000"/>
                </a:schemeClr>
              </a:solidFill>
            </a:endParaRPr>
          </a:p>
          <a:p>
            <a:pPr eaLnBrk="1" fontAlgn="auto" hangingPunct="1">
              <a:spcBef>
                <a:spcPct val="0"/>
              </a:spcBef>
              <a:spcAft>
                <a:spcPts val="0"/>
              </a:spcAft>
              <a:buFontTx/>
              <a:buNone/>
              <a:defRPr/>
            </a:pPr>
            <a:endParaRPr lang="en-US" altLang="de-DE" sz="600" kern="0" dirty="0">
              <a:solidFill>
                <a:schemeClr val="accent4">
                  <a:lumMod val="75000"/>
                </a:schemeClr>
              </a:solidFill>
            </a:endParaRPr>
          </a:p>
          <a:p>
            <a:pPr eaLnBrk="1" fontAlgn="auto" hangingPunct="1">
              <a:spcBef>
                <a:spcPct val="0"/>
              </a:spcBef>
              <a:spcAft>
                <a:spcPts val="0"/>
              </a:spcAft>
              <a:buFontTx/>
              <a:buNone/>
              <a:defRPr/>
            </a:pPr>
            <a:r>
              <a:rPr lang="en-US" altLang="de-DE" sz="1800" kern="0" dirty="0">
                <a:solidFill>
                  <a:schemeClr val="accent4">
                    <a:lumMod val="75000"/>
                  </a:schemeClr>
                </a:solidFill>
              </a:rPr>
              <a:t>Villanueva et al. (2013): </a:t>
            </a:r>
            <a:r>
              <a:rPr lang="en-US" altLang="de-DE" sz="1800" b="1" kern="0" dirty="0">
                <a:solidFill>
                  <a:srgbClr val="FF0000"/>
                </a:solidFill>
              </a:rPr>
              <a:t>10 </a:t>
            </a:r>
            <a:r>
              <a:rPr lang="en-US" altLang="de-DE" sz="1800" b="1" kern="0" dirty="0" err="1">
                <a:solidFill>
                  <a:srgbClr val="FF0000"/>
                </a:solidFill>
              </a:rPr>
              <a:t>ppbv</a:t>
            </a:r>
            <a:r>
              <a:rPr lang="en-US" altLang="de-DE" sz="1800" b="1" kern="0" dirty="0">
                <a:solidFill>
                  <a:srgbClr val="FF0000"/>
                </a:solidFill>
              </a:rPr>
              <a:t> </a:t>
            </a:r>
            <a:r>
              <a:rPr lang="en-US" altLang="de-DE" sz="1800" kern="0" dirty="0">
                <a:solidFill>
                  <a:schemeClr val="accent4">
                    <a:lumMod val="75000"/>
                  </a:schemeClr>
                </a:solidFill>
              </a:rPr>
              <a:t>; NASA-IRTF acquired in February 2006, over Valles </a:t>
            </a:r>
            <a:r>
              <a:rPr lang="en-US" altLang="de-DE" sz="1800" kern="0" dirty="0" err="1">
                <a:solidFill>
                  <a:schemeClr val="accent4">
                    <a:lumMod val="75000"/>
                  </a:schemeClr>
                </a:solidFill>
              </a:rPr>
              <a:t>Marineris</a:t>
            </a:r>
            <a:r>
              <a:rPr lang="en-US" altLang="de-DE" sz="1800" kern="0" dirty="0">
                <a:solidFill>
                  <a:schemeClr val="accent4">
                    <a:lumMod val="75000"/>
                  </a:schemeClr>
                </a:solidFill>
              </a:rPr>
              <a:t> but an upper limit of </a:t>
            </a:r>
            <a:r>
              <a:rPr lang="en-US" altLang="de-DE" sz="1800" b="1" kern="0" dirty="0">
                <a:solidFill>
                  <a:srgbClr val="FF0000"/>
                </a:solidFill>
              </a:rPr>
              <a:t>3 </a:t>
            </a:r>
            <a:r>
              <a:rPr lang="en-US" altLang="de-DE" sz="1800" b="1" kern="0" dirty="0" err="1">
                <a:solidFill>
                  <a:srgbClr val="FF0000"/>
                </a:solidFill>
              </a:rPr>
              <a:t>ppbv</a:t>
            </a:r>
            <a:r>
              <a:rPr lang="en-US" altLang="de-DE" sz="1800" b="1" kern="0" dirty="0">
                <a:solidFill>
                  <a:srgbClr val="FF0000"/>
                </a:solidFill>
              </a:rPr>
              <a:t> </a:t>
            </a:r>
            <a:r>
              <a:rPr lang="en-US" altLang="de-DE" sz="1800" kern="0" dirty="0">
                <a:solidFill>
                  <a:schemeClr val="accent4">
                    <a:lumMod val="75000"/>
                  </a:schemeClr>
                </a:solidFill>
              </a:rPr>
              <a:t>outside that region; in December 2009 </a:t>
            </a:r>
            <a:r>
              <a:rPr lang="en-US" altLang="de-DE" sz="1800" b="1" kern="0" dirty="0">
                <a:solidFill>
                  <a:srgbClr val="FF0000"/>
                </a:solidFill>
              </a:rPr>
              <a:t>upper limit of 7-8 </a:t>
            </a:r>
            <a:r>
              <a:rPr lang="en-US" altLang="de-DE" sz="1800" b="1" kern="0" dirty="0" err="1">
                <a:solidFill>
                  <a:srgbClr val="FF0000"/>
                </a:solidFill>
              </a:rPr>
              <a:t>ppbv</a:t>
            </a:r>
            <a:r>
              <a:rPr lang="en-US" altLang="de-DE" sz="1800" b="1" kern="0" dirty="0">
                <a:solidFill>
                  <a:srgbClr val="FF0000"/>
                </a:solidFill>
              </a:rPr>
              <a:t> </a:t>
            </a:r>
          </a:p>
          <a:p>
            <a:pPr eaLnBrk="1" fontAlgn="auto" hangingPunct="1">
              <a:spcBef>
                <a:spcPct val="0"/>
              </a:spcBef>
              <a:spcAft>
                <a:spcPts val="0"/>
              </a:spcAft>
              <a:buFontTx/>
              <a:buNone/>
              <a:defRPr/>
            </a:pPr>
            <a:endParaRPr lang="en-US" altLang="de-DE" sz="600" kern="0" dirty="0">
              <a:solidFill>
                <a:srgbClr val="FFFFCC"/>
              </a:solidFill>
            </a:endParaRPr>
          </a:p>
          <a:p>
            <a:pPr eaLnBrk="1" fontAlgn="auto" hangingPunct="1">
              <a:spcBef>
                <a:spcPct val="0"/>
              </a:spcBef>
              <a:spcAft>
                <a:spcPts val="0"/>
              </a:spcAft>
              <a:buFontTx/>
              <a:buNone/>
              <a:defRPr/>
            </a:pPr>
            <a:r>
              <a:rPr lang="en-US" altLang="de-DE" sz="1800" kern="0" dirty="0" err="1">
                <a:solidFill>
                  <a:schemeClr val="accent4">
                    <a:lumMod val="75000"/>
                  </a:schemeClr>
                </a:solidFill>
              </a:rPr>
              <a:t>Krasnopolski</a:t>
            </a:r>
            <a:r>
              <a:rPr lang="en-US" altLang="de-DE" sz="1800" kern="0" dirty="0">
                <a:solidFill>
                  <a:schemeClr val="accent4">
                    <a:lumMod val="75000"/>
                  </a:schemeClr>
                </a:solidFill>
              </a:rPr>
              <a:t> (2011, 2012): </a:t>
            </a:r>
            <a:r>
              <a:rPr lang="en-US" altLang="de-DE" sz="1800" b="1" kern="0" dirty="0">
                <a:solidFill>
                  <a:srgbClr val="FF0000"/>
                </a:solidFill>
              </a:rPr>
              <a:t>upper limit of 5 </a:t>
            </a:r>
            <a:r>
              <a:rPr lang="en-US" altLang="de-DE" sz="1800" b="1" kern="0" dirty="0" err="1">
                <a:solidFill>
                  <a:srgbClr val="FF0000"/>
                </a:solidFill>
              </a:rPr>
              <a:t>ppbv</a:t>
            </a:r>
            <a:r>
              <a:rPr lang="en-US" altLang="de-DE" sz="1800" kern="0" dirty="0">
                <a:solidFill>
                  <a:schemeClr val="accent4">
                    <a:lumMod val="75000"/>
                  </a:schemeClr>
                </a:solidFill>
              </a:rPr>
              <a:t>; </a:t>
            </a:r>
            <a:r>
              <a:rPr lang="en-US" altLang="de-DE" sz="1800" kern="0" dirty="0" err="1">
                <a:solidFill>
                  <a:schemeClr val="accent4">
                    <a:lumMod val="75000"/>
                  </a:schemeClr>
                </a:solidFill>
              </a:rPr>
              <a:t>groundbased</a:t>
            </a:r>
            <a:r>
              <a:rPr lang="en-US" altLang="de-DE" sz="1800" kern="0" dirty="0">
                <a:solidFill>
                  <a:schemeClr val="accent4">
                    <a:lumMod val="75000"/>
                  </a:schemeClr>
                </a:solidFill>
              </a:rPr>
              <a:t> observations</a:t>
            </a:r>
            <a:endParaRPr lang="de-DE" altLang="de-DE" sz="1800" kern="0" dirty="0">
              <a:solidFill>
                <a:schemeClr val="accent4">
                  <a:lumMod val="75000"/>
                </a:schemeClr>
              </a:solidFill>
            </a:endParaRPr>
          </a:p>
        </p:txBody>
      </p:sp>
      <p:grpSp>
        <p:nvGrpSpPr>
          <p:cNvPr id="6" name="Gruppieren 5"/>
          <p:cNvGrpSpPr>
            <a:grpSpLocks/>
          </p:cNvGrpSpPr>
          <p:nvPr/>
        </p:nvGrpSpPr>
        <p:grpSpPr bwMode="auto">
          <a:xfrm>
            <a:off x="900113" y="1031875"/>
            <a:ext cx="4530869" cy="4002088"/>
            <a:chOff x="899592" y="1031250"/>
            <a:chExt cx="4104456" cy="4003412"/>
          </a:xfrm>
        </p:grpSpPr>
        <p:sp>
          <p:nvSpPr>
            <p:cNvPr id="4" name="Pfeil nach unten 3"/>
            <p:cNvSpPr/>
            <p:nvPr/>
          </p:nvSpPr>
          <p:spPr>
            <a:xfrm>
              <a:off x="899592" y="1031250"/>
              <a:ext cx="503331" cy="1102089"/>
            </a:xfrm>
            <a:prstGeom prst="downArrow">
              <a:avLst/>
            </a:prstGeom>
            <a:solidFill>
              <a:srgbClr val="FFFF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sp>
          <p:nvSpPr>
            <p:cNvPr id="5" name="Pfeil nach unten 4"/>
            <p:cNvSpPr/>
            <p:nvPr/>
          </p:nvSpPr>
          <p:spPr>
            <a:xfrm>
              <a:off x="4500717" y="3932573"/>
              <a:ext cx="503331" cy="1102089"/>
            </a:xfrm>
            <a:prstGeom prst="downArrow">
              <a:avLst/>
            </a:prstGeom>
            <a:solidFill>
              <a:srgbClr val="FFFF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grpSp>
    </p:spTree>
    <p:extLst>
      <p:ext uri="{BB962C8B-B14F-4D97-AF65-F5344CB8AC3E}">
        <p14:creationId xmlns:p14="http://schemas.microsoft.com/office/powerpoint/2010/main" val="423010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82946" name="Textfeld 4"/>
          <p:cNvSpPr txBox="1">
            <a:spLocks noChangeArrowheads="1"/>
          </p:cNvSpPr>
          <p:nvPr/>
        </p:nvSpPr>
        <p:spPr bwMode="auto">
          <a:xfrm>
            <a:off x="393700" y="241300"/>
            <a:ext cx="641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2800" b="1" kern="0" dirty="0" err="1"/>
              <a:t>Methane</a:t>
            </a:r>
            <a:r>
              <a:rPr lang="de-DE" altLang="de-DE" sz="2800" b="1" kern="0" dirty="0"/>
              <a:t> at Gale Crater</a:t>
            </a:r>
          </a:p>
        </p:txBody>
      </p:sp>
      <p:pic>
        <p:nvPicPr>
          <p:cNvPr id="10035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841" y="765175"/>
            <a:ext cx="8829675"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p:cNvGrpSpPr>
            <a:grpSpLocks/>
          </p:cNvGrpSpPr>
          <p:nvPr/>
        </p:nvGrpSpPr>
        <p:grpSpPr bwMode="auto">
          <a:xfrm>
            <a:off x="3598863" y="1412875"/>
            <a:ext cx="4902200" cy="1223963"/>
            <a:chOff x="3598862" y="1412776"/>
            <a:chExt cx="4901430" cy="1224136"/>
          </a:xfrm>
        </p:grpSpPr>
        <p:sp>
          <p:nvSpPr>
            <p:cNvPr id="4" name="Ellipse 3"/>
            <p:cNvSpPr/>
            <p:nvPr/>
          </p:nvSpPr>
          <p:spPr>
            <a:xfrm>
              <a:off x="3598862" y="1412776"/>
              <a:ext cx="1261864" cy="1224136"/>
            </a:xfrm>
            <a:prstGeom prst="ellipse">
              <a:avLst/>
            </a:prstGeom>
            <a:noFill/>
            <a:ln w="4762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sp>
          <p:nvSpPr>
            <p:cNvPr id="5" name="Pfeil nach rechts 4"/>
            <p:cNvSpPr/>
            <p:nvPr/>
          </p:nvSpPr>
          <p:spPr>
            <a:xfrm>
              <a:off x="4860726" y="1900208"/>
              <a:ext cx="2087235" cy="252448"/>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sp>
          <p:nvSpPr>
            <p:cNvPr id="82955" name="Textfeld 5"/>
            <p:cNvSpPr txBox="1">
              <a:spLocks noChangeArrowheads="1"/>
            </p:cNvSpPr>
            <p:nvPr/>
          </p:nvSpPr>
          <p:spPr bwMode="auto">
            <a:xfrm>
              <a:off x="6947961" y="1793830"/>
              <a:ext cx="1552331" cy="46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2400" kern="0">
                  <a:solidFill>
                    <a:srgbClr val="006600"/>
                  </a:solidFill>
                </a:rPr>
                <a:t>7.19±2.06</a:t>
              </a:r>
            </a:p>
          </p:txBody>
        </p:sp>
      </p:grpSp>
      <p:grpSp>
        <p:nvGrpSpPr>
          <p:cNvPr id="12" name="Gruppieren 11"/>
          <p:cNvGrpSpPr>
            <a:grpSpLocks/>
          </p:cNvGrpSpPr>
          <p:nvPr/>
        </p:nvGrpSpPr>
        <p:grpSpPr bwMode="auto">
          <a:xfrm>
            <a:off x="4229100" y="2909888"/>
            <a:ext cx="4283075" cy="461962"/>
            <a:chOff x="4229447" y="2910135"/>
            <a:chExt cx="4282225" cy="461665"/>
          </a:xfrm>
        </p:grpSpPr>
        <p:sp>
          <p:nvSpPr>
            <p:cNvPr id="8" name="Ellipse 7"/>
            <p:cNvSpPr/>
            <p:nvPr/>
          </p:nvSpPr>
          <p:spPr>
            <a:xfrm>
              <a:off x="4229447" y="2924413"/>
              <a:ext cx="918981" cy="433109"/>
            </a:xfrm>
            <a:prstGeom prst="ellipse">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sp>
          <p:nvSpPr>
            <p:cNvPr id="9" name="Pfeil nach rechts 8"/>
            <p:cNvSpPr/>
            <p:nvPr/>
          </p:nvSpPr>
          <p:spPr>
            <a:xfrm>
              <a:off x="5157951" y="3032293"/>
              <a:ext cx="1790345" cy="217348"/>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kern="0">
                <a:solidFill>
                  <a:sysClr val="windowText" lastClr="000000"/>
                </a:solidFill>
              </a:endParaRPr>
            </a:p>
          </p:txBody>
        </p:sp>
        <p:sp>
          <p:nvSpPr>
            <p:cNvPr id="82952" name="Textfeld 10"/>
            <p:cNvSpPr txBox="1">
              <a:spLocks noChangeArrowheads="1"/>
            </p:cNvSpPr>
            <p:nvPr/>
          </p:nvSpPr>
          <p:spPr bwMode="auto">
            <a:xfrm>
              <a:off x="6959405" y="2910135"/>
              <a:ext cx="1552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2400" kern="0">
                  <a:solidFill>
                    <a:srgbClr val="0000CC"/>
                  </a:solidFill>
                </a:rPr>
                <a:t>0.69±0.25</a:t>
              </a:r>
            </a:p>
          </p:txBody>
        </p:sp>
      </p:grpSp>
      <p:sp>
        <p:nvSpPr>
          <p:cNvPr id="13" name="Textfeld 1"/>
          <p:cNvSpPr txBox="1">
            <a:spLocks noChangeArrowheads="1"/>
          </p:cNvSpPr>
          <p:nvPr/>
        </p:nvSpPr>
        <p:spPr bwMode="auto">
          <a:xfrm>
            <a:off x="6053138" y="6502400"/>
            <a:ext cx="294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200" kern="0" dirty="0"/>
              <a:t>Webster et al., Science, </a:t>
            </a:r>
            <a:r>
              <a:rPr lang="de-DE" altLang="de-DE" sz="1200" kern="0" dirty="0" err="1"/>
              <a:t>December</a:t>
            </a:r>
            <a:r>
              <a:rPr lang="de-DE" altLang="de-DE" sz="1200" kern="0" dirty="0"/>
              <a:t> 2014</a:t>
            </a:r>
          </a:p>
        </p:txBody>
      </p:sp>
    </p:spTree>
    <p:extLst>
      <p:ext uri="{BB962C8B-B14F-4D97-AF65-F5344CB8AC3E}">
        <p14:creationId xmlns:p14="http://schemas.microsoft.com/office/powerpoint/2010/main" val="218080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F63C63E-FC17-45F9-BFF8-9FDA76CE9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696"/>
            <a:ext cx="9144000" cy="5143500"/>
          </a:xfrm>
          <a:prstGeom prst="rect">
            <a:avLst/>
          </a:prstGeom>
        </p:spPr>
      </p:pic>
      <p:sp>
        <p:nvSpPr>
          <p:cNvPr id="4" name="Textfeld 3">
            <a:extLst>
              <a:ext uri="{FF2B5EF4-FFF2-40B4-BE49-F238E27FC236}">
                <a16:creationId xmlns:a16="http://schemas.microsoft.com/office/drawing/2014/main" id="{FA69E52B-E603-4371-911F-A3952063EF20}"/>
              </a:ext>
            </a:extLst>
          </p:cNvPr>
          <p:cNvSpPr txBox="1"/>
          <p:nvPr/>
        </p:nvSpPr>
        <p:spPr>
          <a:xfrm flipH="1">
            <a:off x="832956" y="171263"/>
            <a:ext cx="7267074" cy="954107"/>
          </a:xfrm>
          <a:prstGeom prst="rect">
            <a:avLst/>
          </a:prstGeom>
          <a:noFill/>
        </p:spPr>
        <p:txBody>
          <a:bodyPr wrap="square" rtlCol="0">
            <a:spAutoFit/>
          </a:bodyPr>
          <a:lstStyle/>
          <a:p>
            <a:pPr algn="ctr"/>
            <a:r>
              <a:rPr lang="fr-FR" sz="2800" b="1" err="1"/>
              <a:t>Methane</a:t>
            </a:r>
            <a:r>
              <a:rPr lang="fr-FR" sz="2800" b="1"/>
              <a:t> variations</a:t>
            </a:r>
          </a:p>
          <a:p>
            <a:pPr algn="ctr"/>
            <a:endParaRPr lang="de-DE" sz="2800"/>
          </a:p>
        </p:txBody>
      </p:sp>
      <p:sp>
        <p:nvSpPr>
          <p:cNvPr id="5" name="Textfeld 3">
            <a:extLst>
              <a:ext uri="{FF2B5EF4-FFF2-40B4-BE49-F238E27FC236}">
                <a16:creationId xmlns:a16="http://schemas.microsoft.com/office/drawing/2014/main" id="{9CC9B41E-8722-44BF-A1FB-E8291D2159F0}"/>
              </a:ext>
            </a:extLst>
          </p:cNvPr>
          <p:cNvSpPr txBox="1">
            <a:spLocks noChangeArrowheads="1"/>
          </p:cNvSpPr>
          <p:nvPr/>
        </p:nvSpPr>
        <p:spPr bwMode="auto">
          <a:xfrm>
            <a:off x="7590370" y="6488956"/>
            <a:ext cx="15536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err="1"/>
              <a:t>image</a:t>
            </a:r>
            <a:r>
              <a:rPr lang="de-DE" altLang="de-DE" sz="1000" kern="0"/>
              <a:t> </a:t>
            </a:r>
            <a:r>
              <a:rPr lang="de-DE" altLang="de-DE" sz="1000" kern="0" err="1"/>
              <a:t>credit</a:t>
            </a:r>
            <a:r>
              <a:rPr lang="de-DE" altLang="de-DE" sz="1000" kern="0"/>
              <a:t>: NASA/JPL</a:t>
            </a:r>
          </a:p>
        </p:txBody>
      </p:sp>
    </p:spTree>
    <p:extLst>
      <p:ext uri="{BB962C8B-B14F-4D97-AF65-F5344CB8AC3E}">
        <p14:creationId xmlns:p14="http://schemas.microsoft.com/office/powerpoint/2010/main" val="1104998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83970" name="Textfeld 4"/>
          <p:cNvSpPr txBox="1">
            <a:spLocks noChangeArrowheads="1"/>
          </p:cNvSpPr>
          <p:nvPr/>
        </p:nvSpPr>
        <p:spPr bwMode="auto">
          <a:xfrm>
            <a:off x="393700" y="241300"/>
            <a:ext cx="641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2800" b="1" kern="0">
                <a:solidFill>
                  <a:srgbClr val="990000"/>
                </a:solidFill>
              </a:rPr>
              <a:t>Methane at Gale.....</a:t>
            </a:r>
          </a:p>
        </p:txBody>
      </p:sp>
      <p:pic>
        <p:nvPicPr>
          <p:cNvPr id="10342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feld 2"/>
          <p:cNvSpPr txBox="1">
            <a:spLocks noChangeArrowheads="1"/>
          </p:cNvSpPr>
          <p:nvPr/>
        </p:nvSpPr>
        <p:spPr bwMode="auto">
          <a:xfrm rot="-5400000">
            <a:off x="-520699" y="5913437"/>
            <a:ext cx="1554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a:solidFill>
                  <a:schemeClr val="bg1"/>
                </a:solidFill>
              </a:rPr>
              <a:t>image credit: NASA/JPL</a:t>
            </a:r>
          </a:p>
        </p:txBody>
      </p:sp>
    </p:spTree>
    <p:extLst>
      <p:ext uri="{BB962C8B-B14F-4D97-AF65-F5344CB8AC3E}">
        <p14:creationId xmlns:p14="http://schemas.microsoft.com/office/powerpoint/2010/main" val="73174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8194" name="Textfeld 1">
            <a:extLst>
              <a:ext uri="{FF2B5EF4-FFF2-40B4-BE49-F238E27FC236}">
                <a16:creationId xmlns:a16="http://schemas.microsoft.com/office/drawing/2014/main" id="{AE408105-F395-4562-A44B-9FABC5F54B43}"/>
              </a:ext>
            </a:extLst>
          </p:cNvPr>
          <p:cNvSpPr txBox="1">
            <a:spLocks noChangeArrowheads="1"/>
          </p:cNvSpPr>
          <p:nvPr/>
        </p:nvSpPr>
        <p:spPr bwMode="auto">
          <a:xfrm>
            <a:off x="278060" y="188640"/>
            <a:ext cx="8451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sz="2800" b="1"/>
              <a:t>Mars Exploration </a:t>
            </a:r>
            <a:r>
              <a:rPr lang="it-IT" sz="2800" b="1" err="1"/>
              <a:t>Rovers</a:t>
            </a:r>
            <a:r>
              <a:rPr lang="it-IT" sz="2800" b="1"/>
              <a:t>: </a:t>
            </a:r>
            <a:r>
              <a:rPr lang="de-DE" altLang="de-DE" sz="2800" b="1"/>
              <a:t>Spirit </a:t>
            </a:r>
            <a:r>
              <a:rPr lang="de-DE" altLang="de-DE" sz="2800" b="1" err="1"/>
              <a:t>and</a:t>
            </a:r>
            <a:r>
              <a:rPr lang="de-DE" altLang="de-DE" sz="2800" b="1"/>
              <a:t> </a:t>
            </a:r>
            <a:r>
              <a:rPr lang="de-DE" altLang="de-DE" sz="2800" b="1" err="1"/>
              <a:t>Opportunity</a:t>
            </a:r>
            <a:endParaRPr lang="de-DE" altLang="de-DE" sz="2800" b="1"/>
          </a:p>
        </p:txBody>
      </p:sp>
      <p:sp>
        <p:nvSpPr>
          <p:cNvPr id="3" name="Textfeld 2">
            <a:extLst>
              <a:ext uri="{FF2B5EF4-FFF2-40B4-BE49-F238E27FC236}">
                <a16:creationId xmlns:a16="http://schemas.microsoft.com/office/drawing/2014/main" id="{7A1EFB23-E923-463B-AC57-94911EA1EA8A}"/>
              </a:ext>
            </a:extLst>
          </p:cNvPr>
          <p:cNvSpPr txBox="1"/>
          <p:nvPr/>
        </p:nvSpPr>
        <p:spPr>
          <a:xfrm>
            <a:off x="473922" y="1096499"/>
            <a:ext cx="7843814" cy="5262979"/>
          </a:xfrm>
          <a:prstGeom prst="rect">
            <a:avLst/>
          </a:prstGeom>
          <a:noFill/>
        </p:spPr>
        <p:txBody>
          <a:bodyPr wrap="none">
            <a:spAutoFit/>
          </a:bodyPr>
          <a:lstStyle/>
          <a:p>
            <a:pPr>
              <a:defRPr/>
            </a:pPr>
            <a:r>
              <a:rPr lang="de-DE" sz="2400" b="1">
                <a:latin typeface="Arial" charset="0"/>
              </a:rPr>
              <a:t>Spirit:</a:t>
            </a:r>
          </a:p>
          <a:p>
            <a:pPr>
              <a:defRPr/>
            </a:pPr>
            <a:endParaRPr lang="de-DE" sz="2400" b="1">
              <a:latin typeface="Arial" charset="0"/>
            </a:endParaRPr>
          </a:p>
          <a:p>
            <a:pPr marL="342900" indent="-342900">
              <a:buFont typeface="Symbol" panose="05050102010706020507" pitchFamily="18" charset="2"/>
              <a:buChar char="-"/>
              <a:defRPr/>
            </a:pPr>
            <a:r>
              <a:rPr lang="de-DE" sz="2400" err="1">
                <a:latin typeface="Arial" charset="0"/>
              </a:rPr>
              <a:t>Landed</a:t>
            </a:r>
            <a:r>
              <a:rPr lang="de-DE" sz="2400">
                <a:latin typeface="Arial" charset="0"/>
              </a:rPr>
              <a:t> 4th </a:t>
            </a:r>
            <a:r>
              <a:rPr lang="de-DE" sz="2400" err="1">
                <a:latin typeface="Arial" charset="0"/>
              </a:rPr>
              <a:t>January</a:t>
            </a:r>
            <a:r>
              <a:rPr lang="de-DE" sz="2400">
                <a:latin typeface="Arial" charset="0"/>
              </a:rPr>
              <a:t> 2004</a:t>
            </a:r>
          </a:p>
          <a:p>
            <a:pPr marL="342900" indent="-342900">
              <a:buFont typeface="Symbol" panose="05050102010706020507" pitchFamily="18" charset="2"/>
              <a:buChar char="-"/>
              <a:defRPr/>
            </a:pPr>
            <a:r>
              <a:rPr lang="de-DE" sz="2400" err="1">
                <a:latin typeface="Arial" charset="0"/>
              </a:rPr>
              <a:t>Designed</a:t>
            </a:r>
            <a:r>
              <a:rPr lang="de-DE" sz="2400">
                <a:latin typeface="Arial" charset="0"/>
              </a:rPr>
              <a:t> </a:t>
            </a:r>
            <a:r>
              <a:rPr lang="de-DE" sz="2400" err="1">
                <a:latin typeface="Arial" charset="0"/>
              </a:rPr>
              <a:t>for</a:t>
            </a:r>
            <a:r>
              <a:rPr lang="de-DE" sz="2400">
                <a:latin typeface="Arial" charset="0"/>
              </a:rPr>
              <a:t> 90 </a:t>
            </a:r>
            <a:r>
              <a:rPr lang="de-DE" sz="2400" err="1">
                <a:latin typeface="Arial" charset="0"/>
              </a:rPr>
              <a:t>sols</a:t>
            </a:r>
            <a:r>
              <a:rPr lang="de-DE" sz="2400">
                <a:latin typeface="Arial" charset="0"/>
              </a:rPr>
              <a:t> </a:t>
            </a:r>
            <a:r>
              <a:rPr lang="de-DE" sz="2400" err="1">
                <a:latin typeface="Arial" charset="0"/>
              </a:rPr>
              <a:t>and</a:t>
            </a:r>
            <a:r>
              <a:rPr lang="de-DE" sz="2400">
                <a:latin typeface="Arial" charset="0"/>
              </a:rPr>
              <a:t> 600 m (0.4 mi)</a:t>
            </a:r>
          </a:p>
          <a:p>
            <a:pPr marL="342900" indent="-342900">
              <a:buFont typeface="Symbol" panose="05050102010706020507" pitchFamily="18" charset="2"/>
              <a:buChar char="-"/>
              <a:defRPr/>
            </a:pPr>
            <a:r>
              <a:rPr lang="de-DE" sz="2400" err="1">
                <a:latin typeface="Arial" charset="0"/>
              </a:rPr>
              <a:t>Drove</a:t>
            </a:r>
            <a:r>
              <a:rPr lang="de-DE" sz="2400">
                <a:latin typeface="Arial" charset="0"/>
              </a:rPr>
              <a:t> 7.73 km (4.8 mi)</a:t>
            </a:r>
          </a:p>
          <a:p>
            <a:pPr marL="342900" indent="-342900">
              <a:buFont typeface="Symbol" panose="05050102010706020507" pitchFamily="18" charset="2"/>
              <a:buChar char="-"/>
              <a:defRPr/>
            </a:pPr>
            <a:r>
              <a:rPr lang="en-US" sz="2400">
                <a:latin typeface="Arial" charset="0"/>
              </a:rPr>
              <a:t>lasted 6 years 2 months 19 days, </a:t>
            </a:r>
            <a:br>
              <a:rPr lang="en-US" sz="2400">
                <a:latin typeface="Arial" charset="0"/>
              </a:rPr>
            </a:br>
            <a:r>
              <a:rPr lang="en-US" sz="2400">
                <a:latin typeface="Arial" charset="0"/>
              </a:rPr>
              <a:t>or over 25 times the original planned mission duration</a:t>
            </a:r>
          </a:p>
          <a:p>
            <a:pPr marL="342900" indent="-342900">
              <a:buFont typeface="Symbol" panose="05050102010706020507" pitchFamily="18" charset="2"/>
              <a:buChar char="-"/>
              <a:defRPr/>
            </a:pPr>
            <a:endParaRPr lang="en-US" sz="2400">
              <a:latin typeface="Arial" charset="0"/>
            </a:endParaRPr>
          </a:p>
          <a:p>
            <a:pPr>
              <a:defRPr/>
            </a:pPr>
            <a:r>
              <a:rPr lang="de-DE" sz="2400" b="1" err="1">
                <a:latin typeface="Arial" charset="0"/>
              </a:rPr>
              <a:t>Opportunity</a:t>
            </a:r>
            <a:r>
              <a:rPr lang="de-DE" sz="2400" b="1">
                <a:latin typeface="Arial" charset="0"/>
              </a:rPr>
              <a:t>:</a:t>
            </a:r>
          </a:p>
          <a:p>
            <a:pPr>
              <a:defRPr/>
            </a:pPr>
            <a:endParaRPr lang="de-DE" sz="2400" b="1">
              <a:latin typeface="Arial" charset="0"/>
            </a:endParaRPr>
          </a:p>
          <a:p>
            <a:pPr marL="342900" indent="-342900">
              <a:buFont typeface="Symbol" panose="05050102010706020507" pitchFamily="18" charset="2"/>
              <a:buChar char="-"/>
              <a:defRPr/>
            </a:pPr>
            <a:r>
              <a:rPr lang="de-DE" sz="2400" err="1">
                <a:latin typeface="Arial" charset="0"/>
              </a:rPr>
              <a:t>Landed</a:t>
            </a:r>
            <a:r>
              <a:rPr lang="de-DE" sz="2400">
                <a:latin typeface="Arial" charset="0"/>
              </a:rPr>
              <a:t> 25th </a:t>
            </a:r>
            <a:r>
              <a:rPr lang="de-DE" sz="2400" err="1">
                <a:latin typeface="Arial" charset="0"/>
              </a:rPr>
              <a:t>January</a:t>
            </a:r>
            <a:r>
              <a:rPr lang="de-DE" sz="2400">
                <a:latin typeface="Arial" charset="0"/>
              </a:rPr>
              <a:t> 2004</a:t>
            </a:r>
          </a:p>
          <a:p>
            <a:pPr marL="342900" indent="-342900">
              <a:buFont typeface="Symbol" panose="05050102010706020507" pitchFamily="18" charset="2"/>
              <a:buChar char="-"/>
              <a:defRPr/>
            </a:pPr>
            <a:r>
              <a:rPr lang="de-DE" sz="2400" err="1">
                <a:latin typeface="Arial" charset="0"/>
              </a:rPr>
              <a:t>Designed</a:t>
            </a:r>
            <a:r>
              <a:rPr lang="de-DE" sz="2400">
                <a:latin typeface="Arial" charset="0"/>
              </a:rPr>
              <a:t> </a:t>
            </a:r>
            <a:r>
              <a:rPr lang="de-DE" sz="2400" err="1">
                <a:latin typeface="Arial" charset="0"/>
              </a:rPr>
              <a:t>for</a:t>
            </a:r>
            <a:r>
              <a:rPr lang="de-DE" sz="2400">
                <a:latin typeface="Arial" charset="0"/>
              </a:rPr>
              <a:t> 90 </a:t>
            </a:r>
            <a:r>
              <a:rPr lang="de-DE" sz="2400" err="1">
                <a:latin typeface="Arial" charset="0"/>
              </a:rPr>
              <a:t>sols</a:t>
            </a:r>
            <a:r>
              <a:rPr lang="de-DE" sz="2400">
                <a:latin typeface="Arial" charset="0"/>
              </a:rPr>
              <a:t> </a:t>
            </a:r>
            <a:r>
              <a:rPr lang="de-DE" sz="2400" err="1">
                <a:latin typeface="Arial" charset="0"/>
              </a:rPr>
              <a:t>and</a:t>
            </a:r>
            <a:r>
              <a:rPr lang="de-DE" sz="2400">
                <a:latin typeface="Arial" charset="0"/>
              </a:rPr>
              <a:t> 600 m (0.4 mi)</a:t>
            </a:r>
          </a:p>
          <a:p>
            <a:pPr marL="342900" indent="-342900">
              <a:buFont typeface="Symbol" panose="05050102010706020507" pitchFamily="18" charset="2"/>
              <a:buChar char="-"/>
              <a:defRPr/>
            </a:pPr>
            <a:r>
              <a:rPr lang="de-DE" sz="2400" err="1">
                <a:latin typeface="Arial" charset="0"/>
              </a:rPr>
              <a:t>Drove</a:t>
            </a:r>
            <a:r>
              <a:rPr lang="de-DE" sz="2400">
                <a:latin typeface="Arial" charset="0"/>
              </a:rPr>
              <a:t> 25.86 </a:t>
            </a:r>
            <a:r>
              <a:rPr lang="de-DE" sz="2400" err="1">
                <a:latin typeface="Arial" charset="0"/>
              </a:rPr>
              <a:t>miles</a:t>
            </a:r>
            <a:r>
              <a:rPr lang="de-DE" sz="2400">
                <a:latin typeface="Arial" charset="0"/>
              </a:rPr>
              <a:t> (41.62 </a:t>
            </a:r>
            <a:r>
              <a:rPr lang="de-DE" sz="2400" err="1">
                <a:latin typeface="Arial" charset="0"/>
              </a:rPr>
              <a:t>kilometers</a:t>
            </a:r>
            <a:r>
              <a:rPr lang="de-DE" sz="2400">
                <a:latin typeface="Arial" charset="0"/>
              </a:rPr>
              <a:t>) </a:t>
            </a:r>
          </a:p>
          <a:p>
            <a:pPr marL="342900" indent="-342900">
              <a:buFont typeface="Symbol" panose="05050102010706020507" pitchFamily="18" charset="2"/>
              <a:buChar char="-"/>
              <a:defRPr/>
            </a:pPr>
            <a:r>
              <a:rPr lang="de-DE" sz="2400" err="1">
                <a:latin typeface="Arial" charset="0"/>
              </a:rPr>
              <a:t>Stopped</a:t>
            </a:r>
            <a:r>
              <a:rPr lang="de-DE" sz="2400">
                <a:latin typeface="Arial" charset="0"/>
              </a:rPr>
              <a:t> June 2018 </a:t>
            </a:r>
          </a:p>
        </p:txBody>
      </p:sp>
    </p:spTree>
    <p:extLst>
      <p:ext uri="{BB962C8B-B14F-4D97-AF65-F5344CB8AC3E}">
        <p14:creationId xmlns:p14="http://schemas.microsoft.com/office/powerpoint/2010/main" val="105698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0" y="1"/>
            <a:ext cx="7692081" cy="6858000"/>
          </a:xfrm>
          <a:prstGeom prst="rect">
            <a:avLst/>
          </a:prstGeom>
        </p:spPr>
      </p:pic>
      <p:sp>
        <p:nvSpPr>
          <p:cNvPr id="7" name="Text Box 3"/>
          <p:cNvSpPr txBox="1">
            <a:spLocks noChangeArrowheads="1"/>
          </p:cNvSpPr>
          <p:nvPr/>
        </p:nvSpPr>
        <p:spPr bwMode="auto">
          <a:xfrm rot="16200000">
            <a:off x="-67366" y="602593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000" b="0" i="0" u="none" strike="noStrike" kern="1200" cap="none" spc="0" normalizeH="0" baseline="0" noProof="0">
                <a:ln>
                  <a:noFill/>
                </a:ln>
                <a:effectLst/>
                <a:uLnTx/>
                <a:uFillTx/>
                <a:latin typeface="Arial" panose="020B0604020202020204" pitchFamily="34" charset="0"/>
                <a:ea typeface="+mn-ea"/>
                <a:cs typeface="+mn-cs"/>
              </a:rPr>
              <a:t>Sol  1635, </a:t>
            </a:r>
            <a:r>
              <a:rPr kumimoji="0" lang="de-DE" altLang="en-US" sz="1000" b="0" i="0" u="none" strike="noStrike" kern="1200" cap="none" spc="0" normalizeH="0" baseline="0" noProof="0" err="1">
                <a:ln>
                  <a:noFill/>
                </a:ln>
                <a:effectLst/>
                <a:uLnTx/>
                <a:uFillTx/>
                <a:latin typeface="Arial" panose="020B0604020202020204" pitchFamily="34" charset="0"/>
                <a:ea typeface="+mn-ea"/>
                <a:cs typeface="+mn-cs"/>
              </a:rPr>
              <a:t>MastCam</a:t>
            </a:r>
            <a:endParaRPr kumimoji="0" lang="en-US" altLang="en-US" sz="1000" b="0" i="0" u="none" strike="noStrike" kern="1200" cap="none" spc="0" normalizeH="0" baseline="0" noProof="0">
              <a:ln>
                <a:noFill/>
              </a:ln>
              <a:effectLst/>
              <a:uLnTx/>
              <a:uFillTx/>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A2AB6A21-694A-4601-A892-98FCFD439DFC}"/>
              </a:ext>
            </a:extLst>
          </p:cNvPr>
          <p:cNvPicPr>
            <a:picLocks noChangeAspect="1"/>
          </p:cNvPicPr>
          <p:nvPr/>
        </p:nvPicPr>
        <p:blipFill>
          <a:blip r:embed="rId5"/>
          <a:stretch>
            <a:fillRect/>
          </a:stretch>
        </p:blipFill>
        <p:spPr>
          <a:xfrm>
            <a:off x="4155547" y="-1"/>
            <a:ext cx="4988453" cy="6858000"/>
          </a:xfrm>
          <a:prstGeom prst="rect">
            <a:avLst/>
          </a:prstGeom>
        </p:spPr>
      </p:pic>
      <p:sp>
        <p:nvSpPr>
          <p:cNvPr id="5" name="Textfeld 4">
            <a:extLst>
              <a:ext uri="{FF2B5EF4-FFF2-40B4-BE49-F238E27FC236}">
                <a16:creationId xmlns:a16="http://schemas.microsoft.com/office/drawing/2014/main" id="{C133E1E5-D688-43E0-9336-160BF3FC8390}"/>
              </a:ext>
            </a:extLst>
          </p:cNvPr>
          <p:cNvSpPr txBox="1"/>
          <p:nvPr/>
        </p:nvSpPr>
        <p:spPr>
          <a:xfrm rot="16200000">
            <a:off x="-2869276" y="3041237"/>
            <a:ext cx="6390251" cy="307777"/>
          </a:xfrm>
          <a:prstGeom prst="rect">
            <a:avLst/>
          </a:prstGeom>
          <a:noFill/>
        </p:spPr>
        <p:txBody>
          <a:bodyPr wrap="square" rtlCol="0">
            <a:spAutoFit/>
          </a:bodyPr>
          <a:lstStyle/>
          <a:p>
            <a:r>
              <a:rPr lang="de-DE" sz="1400" dirty="0"/>
              <a:t>https://</a:t>
            </a:r>
            <a:r>
              <a:rPr lang="de-DE" sz="1400" dirty="0" err="1"/>
              <a:t>mars.nasa.gov</a:t>
            </a:r>
            <a:r>
              <a:rPr lang="de-DE" sz="1400" dirty="0"/>
              <a:t>/</a:t>
            </a:r>
            <a:r>
              <a:rPr lang="de-DE" sz="1400" dirty="0" err="1"/>
              <a:t>msl</a:t>
            </a:r>
            <a:r>
              <a:rPr lang="de-DE" sz="1400" dirty="0"/>
              <a:t>/</a:t>
            </a:r>
            <a:r>
              <a:rPr lang="de-DE" sz="1400" dirty="0" err="1"/>
              <a:t>mission</a:t>
            </a:r>
            <a:r>
              <a:rPr lang="de-DE" sz="1400" dirty="0"/>
              <a:t>/mars-</a:t>
            </a:r>
            <a:r>
              <a:rPr lang="de-DE" sz="1400" dirty="0" err="1"/>
              <a:t>rover</a:t>
            </a:r>
            <a:r>
              <a:rPr lang="de-DE" sz="1400" dirty="0"/>
              <a:t>-</a:t>
            </a:r>
            <a:r>
              <a:rPr lang="de-DE" sz="1400" dirty="0" err="1"/>
              <a:t>curiosity</a:t>
            </a:r>
            <a:r>
              <a:rPr lang="de-DE" sz="1400" dirty="0"/>
              <a:t>-mission-updates/</a:t>
            </a:r>
          </a:p>
        </p:txBody>
      </p:sp>
      <p:grpSp>
        <p:nvGrpSpPr>
          <p:cNvPr id="11" name="Gruppieren 10">
            <a:extLst>
              <a:ext uri="{FF2B5EF4-FFF2-40B4-BE49-F238E27FC236}">
                <a16:creationId xmlns:a16="http://schemas.microsoft.com/office/drawing/2014/main" id="{76902232-7348-416B-B1BD-9D84F361809C}"/>
              </a:ext>
            </a:extLst>
          </p:cNvPr>
          <p:cNvGrpSpPr/>
          <p:nvPr/>
        </p:nvGrpSpPr>
        <p:grpSpPr>
          <a:xfrm>
            <a:off x="691043" y="2168769"/>
            <a:ext cx="5221686" cy="4662220"/>
            <a:chOff x="691043" y="2168769"/>
            <a:chExt cx="5221686" cy="4662220"/>
          </a:xfrm>
        </p:grpSpPr>
        <p:pic>
          <p:nvPicPr>
            <p:cNvPr id="9" name="Grafik 8">
              <a:extLst>
                <a:ext uri="{FF2B5EF4-FFF2-40B4-BE49-F238E27FC236}">
                  <a16:creationId xmlns:a16="http://schemas.microsoft.com/office/drawing/2014/main" id="{AFA087BD-3119-4EAF-B256-4D4EA410C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043" y="2168769"/>
              <a:ext cx="5221686" cy="4662220"/>
            </a:xfrm>
            <a:prstGeom prst="rect">
              <a:avLst/>
            </a:prstGeom>
          </p:spPr>
        </p:pic>
        <p:sp>
          <p:nvSpPr>
            <p:cNvPr id="10" name="Textfeld 9">
              <a:extLst>
                <a:ext uri="{FF2B5EF4-FFF2-40B4-BE49-F238E27FC236}">
                  <a16:creationId xmlns:a16="http://schemas.microsoft.com/office/drawing/2014/main" id="{D2CA9B5B-8DEF-4DE4-8F4A-053159A18BEA}"/>
                </a:ext>
              </a:extLst>
            </p:cNvPr>
            <p:cNvSpPr txBox="1"/>
            <p:nvPr/>
          </p:nvSpPr>
          <p:spPr>
            <a:xfrm flipH="1">
              <a:off x="918782" y="2321169"/>
              <a:ext cx="2398848" cy="369332"/>
            </a:xfrm>
            <a:prstGeom prst="rect">
              <a:avLst/>
            </a:prstGeom>
            <a:noFill/>
          </p:spPr>
          <p:txBody>
            <a:bodyPr wrap="square" rtlCol="0">
              <a:spAutoFit/>
            </a:bodyPr>
            <a:lstStyle/>
            <a:p>
              <a:r>
                <a:rPr lang="de-DE">
                  <a:solidFill>
                    <a:schemeClr val="bg1"/>
                  </a:solidFill>
                </a:rPr>
                <a:t>Egg rock, </a:t>
              </a:r>
              <a:r>
                <a:rPr lang="de-DE" err="1">
                  <a:solidFill>
                    <a:schemeClr val="bg1"/>
                  </a:solidFill>
                </a:rPr>
                <a:t>October</a:t>
              </a:r>
              <a:r>
                <a:rPr lang="de-DE">
                  <a:solidFill>
                    <a:schemeClr val="bg1"/>
                  </a:solidFill>
                </a:rPr>
                <a:t> 2016</a:t>
              </a:r>
            </a:p>
          </p:txBody>
        </p:sp>
      </p:grpSp>
    </p:spTree>
    <p:extLst>
      <p:ext uri="{BB962C8B-B14F-4D97-AF65-F5344CB8AC3E}">
        <p14:creationId xmlns:p14="http://schemas.microsoft.com/office/powerpoint/2010/main" val="35478319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outdoor, aircraft, plain, highland&#10;&#10;Description automatically generated">
            <a:extLst>
              <a:ext uri="{FF2B5EF4-FFF2-40B4-BE49-F238E27FC236}">
                <a16:creationId xmlns:a16="http://schemas.microsoft.com/office/drawing/2014/main" id="{35ABA8CB-E309-4BE7-BF95-2B33B04F1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3048000"/>
          </a:xfrm>
          <a:prstGeom prst="rect">
            <a:avLst/>
          </a:prstGeom>
        </p:spPr>
      </p:pic>
      <p:sp>
        <p:nvSpPr>
          <p:cNvPr id="6" name="TextBox 5">
            <a:extLst>
              <a:ext uri="{FF2B5EF4-FFF2-40B4-BE49-F238E27FC236}">
                <a16:creationId xmlns:a16="http://schemas.microsoft.com/office/drawing/2014/main" id="{6226978A-1DB6-40DD-BD31-BF996ACCFA1D}"/>
              </a:ext>
            </a:extLst>
          </p:cNvPr>
          <p:cNvSpPr txBox="1"/>
          <p:nvPr/>
        </p:nvSpPr>
        <p:spPr>
          <a:xfrm>
            <a:off x="205857" y="262001"/>
            <a:ext cx="8732285" cy="461665"/>
          </a:xfrm>
          <a:prstGeom prst="rect">
            <a:avLst/>
          </a:prstGeom>
          <a:noFill/>
        </p:spPr>
        <p:txBody>
          <a:bodyPr wrap="square" rtlCol="0">
            <a:spAutoFit/>
          </a:bodyPr>
          <a:lstStyle/>
          <a:p>
            <a:r>
              <a:rPr lang="en-US" sz="2400" b="1" dirty="0">
                <a:latin typeface="Arial"/>
                <a:cs typeface="Arial"/>
              </a:rPr>
              <a:t>Martian atmosphere… dust devils on Mars</a:t>
            </a:r>
          </a:p>
        </p:txBody>
      </p:sp>
    </p:spTree>
    <p:extLst>
      <p:ext uri="{BB962C8B-B14F-4D97-AF65-F5344CB8AC3E}">
        <p14:creationId xmlns:p14="http://schemas.microsoft.com/office/powerpoint/2010/main" val="2567621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flipH="1">
            <a:off x="1276641" y="520005"/>
            <a:ext cx="6214404" cy="954107"/>
          </a:xfrm>
          <a:prstGeom prst="rect">
            <a:avLst/>
          </a:prstGeom>
          <a:noFill/>
        </p:spPr>
        <p:txBody>
          <a:bodyPr wrap="square" rtlCol="0">
            <a:spAutoFit/>
          </a:bodyPr>
          <a:lstStyle/>
          <a:p>
            <a:pPr algn="ctr"/>
            <a:r>
              <a:rPr lang="fr-FR" sz="2800" b="1" dirty="0" err="1"/>
              <a:t>Martian</a:t>
            </a:r>
            <a:r>
              <a:rPr lang="fr-FR" sz="2800" b="1" dirty="0"/>
              <a:t> </a:t>
            </a:r>
            <a:r>
              <a:rPr lang="fr-FR" sz="2800" b="1" dirty="0" err="1"/>
              <a:t>dust</a:t>
            </a:r>
            <a:r>
              <a:rPr lang="fr-FR" sz="2800" b="1" dirty="0"/>
              <a:t> </a:t>
            </a:r>
            <a:r>
              <a:rPr lang="fr-FR" sz="2800" b="1" dirty="0" err="1"/>
              <a:t>storm</a:t>
            </a:r>
            <a:r>
              <a:rPr lang="fr-FR" sz="2800" b="1" dirty="0"/>
              <a:t> </a:t>
            </a:r>
            <a:r>
              <a:rPr lang="fr-FR" sz="2800" b="1" dirty="0" err="1"/>
              <a:t>season</a:t>
            </a:r>
            <a:endParaRPr lang="fr-FR" sz="2800" b="1" dirty="0"/>
          </a:p>
          <a:p>
            <a:pPr algn="ctr"/>
            <a:endParaRPr lang="de-DE" sz="2800" dirty="0"/>
          </a:p>
        </p:txBody>
      </p:sp>
      <p:sp>
        <p:nvSpPr>
          <p:cNvPr id="5" name="Textfeld 3"/>
          <p:cNvSpPr txBox="1">
            <a:spLocks noChangeArrowheads="1"/>
          </p:cNvSpPr>
          <p:nvPr/>
        </p:nvSpPr>
        <p:spPr bwMode="auto">
          <a:xfrm>
            <a:off x="7444152" y="6504868"/>
            <a:ext cx="15600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a:t>Image </a:t>
            </a:r>
            <a:r>
              <a:rPr lang="de-DE" altLang="de-DE" sz="1000" kern="0" err="1"/>
              <a:t>credit</a:t>
            </a:r>
            <a:r>
              <a:rPr lang="de-DE" altLang="de-DE" sz="1000" kern="0"/>
              <a:t>: NASA/JPL</a:t>
            </a:r>
          </a:p>
        </p:txBody>
      </p:sp>
      <p:pic>
        <p:nvPicPr>
          <p:cNvPr id="6" name="Grafik 5">
            <a:extLst>
              <a:ext uri="{FF2B5EF4-FFF2-40B4-BE49-F238E27FC236}">
                <a16:creationId xmlns:a16="http://schemas.microsoft.com/office/drawing/2014/main" id="{92924E6C-E96B-4E74-A75B-C7AA7D5B2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6798"/>
            <a:ext cx="9144000" cy="4164404"/>
          </a:xfrm>
          <a:prstGeom prst="rect">
            <a:avLst/>
          </a:prstGeom>
        </p:spPr>
      </p:pic>
    </p:spTree>
    <p:extLst>
      <p:ext uri="{BB962C8B-B14F-4D97-AF65-F5344CB8AC3E}">
        <p14:creationId xmlns:p14="http://schemas.microsoft.com/office/powerpoint/2010/main" val="89397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3074" name="Picture 2" descr="This GIF shows clouds drifting over Mount Sharp on Mars, as viewed by NASA’s Curiosity rover on March 19, 2021, the 3,063rd Martian day, or sol, of the mission. Each frame of the scene was stitched together from six individual images.">
            <a:extLst>
              <a:ext uri="{FF2B5EF4-FFF2-40B4-BE49-F238E27FC236}">
                <a16:creationId xmlns:a16="http://schemas.microsoft.com/office/drawing/2014/main" id="{6DC1A83E-98FB-46A8-9066-5CB79C703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6588"/>
            <a:ext cx="9144000" cy="5584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flipH="1">
            <a:off x="861134" y="106911"/>
            <a:ext cx="7421731" cy="954107"/>
          </a:xfrm>
          <a:prstGeom prst="rect">
            <a:avLst/>
          </a:prstGeom>
          <a:noFill/>
        </p:spPr>
        <p:txBody>
          <a:bodyPr wrap="square" rtlCol="0">
            <a:spAutoFit/>
          </a:bodyPr>
          <a:lstStyle/>
          <a:p>
            <a:pPr algn="ctr"/>
            <a:r>
              <a:rPr lang="fr-FR" sz="2800" b="1" dirty="0" err="1"/>
              <a:t>Clouds</a:t>
            </a:r>
            <a:r>
              <a:rPr lang="fr-FR" sz="2800" b="1" dirty="0"/>
              <a:t> over Mt </a:t>
            </a:r>
            <a:r>
              <a:rPr lang="fr-FR" sz="2800" b="1" dirty="0" err="1"/>
              <a:t>Mercou</a:t>
            </a:r>
            <a:endParaRPr lang="fr-FR" sz="2800" b="1" dirty="0"/>
          </a:p>
          <a:p>
            <a:pPr algn="ctr"/>
            <a:endParaRPr lang="de-DE" sz="2800" dirty="0"/>
          </a:p>
        </p:txBody>
      </p:sp>
      <p:sp>
        <p:nvSpPr>
          <p:cNvPr id="5" name="Textfeld 3"/>
          <p:cNvSpPr txBox="1">
            <a:spLocks noChangeArrowheads="1"/>
          </p:cNvSpPr>
          <p:nvPr/>
        </p:nvSpPr>
        <p:spPr bwMode="auto">
          <a:xfrm>
            <a:off x="861134" y="6627978"/>
            <a:ext cx="77203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de-DE" sz="1000" kern="0"/>
              <a:t>Image credit: NASA/JPL, https://mars.nasa.gov/resources/25946/curiosity-gif-shows-drifting-clouds-over-mars-mount-sharp/?site=msl</a:t>
            </a:r>
          </a:p>
        </p:txBody>
      </p:sp>
      <p:pic>
        <p:nvPicPr>
          <p:cNvPr id="6" name="Picture 2" descr="This GIF shows clouds drifting over Mount Sharp on Mars, as viewed by NASA’s Curiosity rover on March 19, 2021, the 3,063rd Martian day, or sol, of the mission. Each frame of the scene was stitched together from six individual images.">
            <a:extLst>
              <a:ext uri="{FF2B5EF4-FFF2-40B4-BE49-F238E27FC236}">
                <a16:creationId xmlns:a16="http://schemas.microsoft.com/office/drawing/2014/main" id="{13DD8361-1349-494C-875A-853EE9967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6015"/>
            <a:ext cx="9144000" cy="558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6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63EB7F9-6B2C-4669-9C22-43612990CA7C}"/>
              </a:ext>
            </a:extLst>
          </p:cNvPr>
          <p:cNvSpPr txBox="1"/>
          <p:nvPr/>
        </p:nvSpPr>
        <p:spPr>
          <a:xfrm rot="16200000" flipH="1">
            <a:off x="-2693171" y="3045730"/>
            <a:ext cx="6670433" cy="954107"/>
          </a:xfrm>
          <a:prstGeom prst="rect">
            <a:avLst/>
          </a:prstGeom>
          <a:noFill/>
        </p:spPr>
        <p:txBody>
          <a:bodyPr wrap="square" rtlCol="0">
            <a:spAutoFit/>
          </a:bodyPr>
          <a:lstStyle/>
          <a:p>
            <a:pPr algn="ctr"/>
            <a:r>
              <a:rPr lang="fr-FR" sz="2800" b="1" dirty="0"/>
              <a:t>Sol 3655: Front Hazard </a:t>
            </a:r>
            <a:r>
              <a:rPr lang="fr-FR" sz="2800" b="1" dirty="0" err="1"/>
              <a:t>Avoidance</a:t>
            </a:r>
            <a:r>
              <a:rPr lang="fr-FR" sz="2800" b="1" dirty="0"/>
              <a:t> Camera (Front </a:t>
            </a:r>
            <a:r>
              <a:rPr lang="fr-FR" sz="2800" b="1" dirty="0" err="1"/>
              <a:t>Hazcam</a:t>
            </a:r>
            <a:r>
              <a:rPr lang="fr-FR" sz="2800" b="1" dirty="0"/>
              <a:t>)</a:t>
            </a:r>
          </a:p>
        </p:txBody>
      </p:sp>
      <p:sp>
        <p:nvSpPr>
          <p:cNvPr id="2" name="Textfeld 1">
            <a:extLst>
              <a:ext uri="{FF2B5EF4-FFF2-40B4-BE49-F238E27FC236}">
                <a16:creationId xmlns:a16="http://schemas.microsoft.com/office/drawing/2014/main" id="{25BCBCEB-501F-4A91-8723-0907B64C5155}"/>
              </a:ext>
            </a:extLst>
          </p:cNvPr>
          <p:cNvSpPr txBox="1"/>
          <p:nvPr/>
        </p:nvSpPr>
        <p:spPr>
          <a:xfrm rot="5400000">
            <a:off x="6349535" y="2176073"/>
            <a:ext cx="3645023" cy="246221"/>
          </a:xfrm>
          <a:prstGeom prst="rect">
            <a:avLst/>
          </a:prstGeom>
          <a:noFill/>
        </p:spPr>
        <p:txBody>
          <a:bodyPr wrap="square" rtlCol="0">
            <a:spAutoFit/>
          </a:bodyPr>
          <a:lstStyle/>
          <a:p>
            <a:r>
              <a:rPr lang="en-GB" sz="1000" b="0" i="0" dirty="0">
                <a:effectLst/>
                <a:latin typeface="helvetica neue"/>
              </a:rPr>
              <a:t>https://</a:t>
            </a:r>
            <a:r>
              <a:rPr lang="en-GB" sz="1000" b="0" i="0" dirty="0" err="1">
                <a:effectLst/>
                <a:latin typeface="helvetica neue"/>
              </a:rPr>
              <a:t>mars.nasa.gov</a:t>
            </a:r>
            <a:r>
              <a:rPr lang="en-GB" sz="1000" b="0" i="0" dirty="0">
                <a:effectLst/>
                <a:latin typeface="helvetica neue"/>
              </a:rPr>
              <a:t>/</a:t>
            </a:r>
            <a:r>
              <a:rPr lang="en-GB" sz="1000" b="0" i="0" dirty="0" err="1">
                <a:effectLst/>
                <a:latin typeface="helvetica neue"/>
              </a:rPr>
              <a:t>raw_images</a:t>
            </a:r>
            <a:r>
              <a:rPr lang="en-GB" sz="1000" b="0" i="0" dirty="0">
                <a:effectLst/>
                <a:latin typeface="helvetica neue"/>
              </a:rPr>
              <a:t>/1146086?site=</a:t>
            </a:r>
            <a:r>
              <a:rPr lang="en-GB" sz="1000" b="0" i="0" dirty="0" err="1">
                <a:effectLst/>
                <a:latin typeface="helvetica neue"/>
              </a:rPr>
              <a:t>msl</a:t>
            </a:r>
            <a:endParaRPr lang="de-DE" sz="1000" dirty="0"/>
          </a:p>
        </p:txBody>
      </p:sp>
      <p:pic>
        <p:nvPicPr>
          <p:cNvPr id="4" name="Picture 2">
            <a:extLst>
              <a:ext uri="{FF2B5EF4-FFF2-40B4-BE49-F238E27FC236}">
                <a16:creationId xmlns:a16="http://schemas.microsoft.com/office/drawing/2014/main" id="{766A003D-64CB-4AA9-A5F4-0C7D97143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65"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90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6866" name="Grafik 1">
            <a:extLst>
              <a:ext uri="{FF2B5EF4-FFF2-40B4-BE49-F238E27FC236}">
                <a16:creationId xmlns:a16="http://schemas.microsoft.com/office/drawing/2014/main" id="{4174AF7A-9D33-47B8-A979-5CDA6EC32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25413"/>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feld 2">
            <a:extLst>
              <a:ext uri="{FF2B5EF4-FFF2-40B4-BE49-F238E27FC236}">
                <a16:creationId xmlns:a16="http://schemas.microsoft.com/office/drawing/2014/main" id="{71F10F2F-23F4-436F-B42F-41E07B329295}"/>
              </a:ext>
            </a:extLst>
          </p:cNvPr>
          <p:cNvSpPr txBox="1">
            <a:spLocks noChangeArrowheads="1"/>
          </p:cNvSpPr>
          <p:nvPr/>
        </p:nvSpPr>
        <p:spPr bwMode="auto">
          <a:xfrm>
            <a:off x="6588125" y="6165850"/>
            <a:ext cx="2460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a:t>sol 89, Rocknest</a:t>
            </a:r>
          </a:p>
        </p:txBody>
      </p:sp>
      <p:sp>
        <p:nvSpPr>
          <p:cNvPr id="36868" name="Textfeld 3">
            <a:extLst>
              <a:ext uri="{FF2B5EF4-FFF2-40B4-BE49-F238E27FC236}">
                <a16:creationId xmlns:a16="http://schemas.microsoft.com/office/drawing/2014/main" id="{44EF477E-011F-4DA4-9D4B-F7D6474E2B4D}"/>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dirty="0" err="1">
                <a:solidFill>
                  <a:schemeClr val="bg1"/>
                </a:solidFill>
              </a:rPr>
              <a:t>image</a:t>
            </a:r>
            <a:r>
              <a:rPr lang="de-DE" altLang="de-DE" sz="1000" dirty="0">
                <a:solidFill>
                  <a:schemeClr val="bg1"/>
                </a:solidFill>
              </a:rPr>
              <a:t> </a:t>
            </a:r>
            <a:r>
              <a:rPr lang="de-DE" altLang="de-DE" sz="1000" dirty="0" err="1">
                <a:solidFill>
                  <a:schemeClr val="bg1"/>
                </a:solidFill>
              </a:rPr>
              <a:t>credit</a:t>
            </a:r>
            <a:r>
              <a:rPr lang="de-DE" altLang="de-DE" sz="1000" dirty="0">
                <a:solidFill>
                  <a:schemeClr val="bg1"/>
                </a:solidFill>
              </a:rPr>
              <a:t>: NASA/JPL</a:t>
            </a:r>
          </a:p>
        </p:txBody>
      </p:sp>
    </p:spTree>
    <p:extLst>
      <p:ext uri="{BB962C8B-B14F-4D97-AF65-F5344CB8AC3E}">
        <p14:creationId xmlns:p14="http://schemas.microsoft.com/office/powerpoint/2010/main" val="54566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7890" name="Grafik 1">
            <a:extLst>
              <a:ext uri="{FF2B5EF4-FFF2-40B4-BE49-F238E27FC236}">
                <a16:creationId xmlns:a16="http://schemas.microsoft.com/office/drawing/2014/main" id="{45468E9C-C585-469B-975F-948AEC32F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0"/>
            <a:ext cx="665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feld 2">
            <a:extLst>
              <a:ext uri="{FF2B5EF4-FFF2-40B4-BE49-F238E27FC236}">
                <a16:creationId xmlns:a16="http://schemas.microsoft.com/office/drawing/2014/main" id="{BAE0A0A2-61D8-42DA-95A7-B99A68348DD7}"/>
              </a:ext>
            </a:extLst>
          </p:cNvPr>
          <p:cNvSpPr txBox="1">
            <a:spLocks noChangeArrowheads="1"/>
          </p:cNvSpPr>
          <p:nvPr/>
        </p:nvSpPr>
        <p:spPr bwMode="auto">
          <a:xfrm>
            <a:off x="0" y="346075"/>
            <a:ext cx="2460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err="1"/>
              <a:t>sol</a:t>
            </a:r>
            <a:r>
              <a:rPr lang="de-DE" altLang="de-DE" sz="2400" dirty="0"/>
              <a:t> 71, </a:t>
            </a:r>
            <a:r>
              <a:rPr lang="de-DE" altLang="de-DE" sz="2400" dirty="0" err="1"/>
              <a:t>Rocknest</a:t>
            </a:r>
            <a:endParaRPr lang="de-DE" altLang="de-DE" sz="2400" dirty="0"/>
          </a:p>
          <a:p>
            <a:pPr eaLnBrk="1" hangingPunct="1">
              <a:spcBef>
                <a:spcPct val="0"/>
              </a:spcBef>
              <a:buFontTx/>
              <a:buNone/>
            </a:pPr>
            <a:endParaRPr lang="de-DE" altLang="de-DE" sz="1800" dirty="0"/>
          </a:p>
        </p:txBody>
      </p:sp>
      <p:sp>
        <p:nvSpPr>
          <p:cNvPr id="37892" name="Textfeld 3">
            <a:extLst>
              <a:ext uri="{FF2B5EF4-FFF2-40B4-BE49-F238E27FC236}">
                <a16:creationId xmlns:a16="http://schemas.microsoft.com/office/drawing/2014/main" id="{A1406DDB-6AAE-425A-9692-7AA9BEB7788E}"/>
              </a:ext>
            </a:extLst>
          </p:cNvPr>
          <p:cNvSpPr txBox="1">
            <a:spLocks noChangeArrowheads="1"/>
          </p:cNvSpPr>
          <p:nvPr/>
        </p:nvSpPr>
        <p:spPr bwMode="auto">
          <a:xfrm>
            <a:off x="7591425" y="0"/>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253867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854F0968-992C-4D35-850E-7BF7478FA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4">
            <a:extLst>
              <a:ext uri="{FF2B5EF4-FFF2-40B4-BE49-F238E27FC236}">
                <a16:creationId xmlns:a16="http://schemas.microsoft.com/office/drawing/2014/main" id="{4921424B-72AF-417E-93E4-DF551518E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1663"/>
            <a:ext cx="5438775" cy="3716337"/>
          </a:xfrm>
          <a:prstGeom prst="rect">
            <a:avLst/>
          </a:prstGeom>
          <a:noFill/>
          <a:ln w="25400">
            <a:solidFill>
              <a:srgbClr val="990000"/>
            </a:solidFill>
            <a:miter lim="800000"/>
            <a:headEnd/>
            <a:tailEnd/>
          </a:ln>
          <a:extLst>
            <a:ext uri="{909E8E84-426E-40DD-AFC4-6F175D3DCCD1}">
              <a14:hiddenFill xmlns:a14="http://schemas.microsoft.com/office/drawing/2010/main">
                <a:solidFill>
                  <a:schemeClr val="accent1"/>
                </a:solidFill>
              </a14:hiddenFill>
            </a:ext>
          </a:extLst>
        </p:spPr>
      </p:pic>
      <p:sp>
        <p:nvSpPr>
          <p:cNvPr id="38916" name="Textfeld 1">
            <a:extLst>
              <a:ext uri="{FF2B5EF4-FFF2-40B4-BE49-F238E27FC236}">
                <a16:creationId xmlns:a16="http://schemas.microsoft.com/office/drawing/2014/main" id="{A47A24CD-9B61-4EB0-9325-764A97EB7E81}"/>
              </a:ext>
            </a:extLst>
          </p:cNvPr>
          <p:cNvSpPr txBox="1">
            <a:spLocks noChangeArrowheads="1"/>
          </p:cNvSpPr>
          <p:nvPr/>
        </p:nvSpPr>
        <p:spPr bwMode="auto">
          <a:xfrm>
            <a:off x="5508625" y="6237288"/>
            <a:ext cx="3478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400"/>
              <a:t>Bish et al., Science 341, September 2013</a:t>
            </a:r>
          </a:p>
        </p:txBody>
      </p:sp>
    </p:spTree>
    <p:extLst>
      <p:ext uri="{BB962C8B-B14F-4D97-AF65-F5344CB8AC3E}">
        <p14:creationId xmlns:p14="http://schemas.microsoft.com/office/powerpoint/2010/main" val="3731336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39938" name="Grafik 1">
            <a:extLst>
              <a:ext uri="{FF2B5EF4-FFF2-40B4-BE49-F238E27FC236}">
                <a16:creationId xmlns:a16="http://schemas.microsoft.com/office/drawing/2014/main" id="{04F3124E-92C7-460D-B1A3-DD17BE484B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feld 3">
            <a:extLst>
              <a:ext uri="{FF2B5EF4-FFF2-40B4-BE49-F238E27FC236}">
                <a16:creationId xmlns:a16="http://schemas.microsoft.com/office/drawing/2014/main" id="{409E6A0A-1FB7-4F38-9C44-67FC5CB5DA57}"/>
              </a:ext>
            </a:extLst>
          </p:cNvPr>
          <p:cNvSpPr txBox="1">
            <a:spLocks noChangeArrowheads="1"/>
          </p:cNvSpPr>
          <p:nvPr/>
        </p:nvSpPr>
        <p:spPr bwMode="auto">
          <a:xfrm>
            <a:off x="20638" y="6535738"/>
            <a:ext cx="15525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1276325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0962" name="Grafik 1">
            <a:extLst>
              <a:ext uri="{FF2B5EF4-FFF2-40B4-BE49-F238E27FC236}">
                <a16:creationId xmlns:a16="http://schemas.microsoft.com/office/drawing/2014/main" id="{1AABDC44-EEA3-477A-BED6-E3AD691B01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0"/>
            <a:ext cx="562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feld 2">
            <a:extLst>
              <a:ext uri="{FF2B5EF4-FFF2-40B4-BE49-F238E27FC236}">
                <a16:creationId xmlns:a16="http://schemas.microsoft.com/office/drawing/2014/main" id="{4663CC69-410B-498F-8A80-615C3A646AD4}"/>
              </a:ext>
            </a:extLst>
          </p:cNvPr>
          <p:cNvSpPr txBox="1">
            <a:spLocks noChangeArrowheads="1"/>
          </p:cNvSpPr>
          <p:nvPr/>
        </p:nvSpPr>
        <p:spPr bwMode="auto">
          <a:xfrm>
            <a:off x="179388" y="346075"/>
            <a:ext cx="3128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a:t>ChemCam discovers </a:t>
            </a:r>
          </a:p>
          <a:p>
            <a:pPr eaLnBrk="1" hangingPunct="1">
              <a:spcBef>
                <a:spcPct val="0"/>
              </a:spcBef>
              <a:buFontTx/>
              <a:buNone/>
            </a:pPr>
            <a:r>
              <a:rPr lang="de-DE" altLang="de-DE" sz="2400"/>
              <a:t>Ca-sulfate</a:t>
            </a:r>
          </a:p>
        </p:txBody>
      </p:sp>
      <p:sp>
        <p:nvSpPr>
          <p:cNvPr id="40964" name="Textfeld 3">
            <a:extLst>
              <a:ext uri="{FF2B5EF4-FFF2-40B4-BE49-F238E27FC236}">
                <a16:creationId xmlns:a16="http://schemas.microsoft.com/office/drawing/2014/main" id="{146F09C2-E181-485E-B325-83CF0A204F0C}"/>
              </a:ext>
            </a:extLst>
          </p:cNvPr>
          <p:cNvSpPr txBox="1">
            <a:spLocks noChangeArrowheads="1"/>
          </p:cNvSpPr>
          <p:nvPr/>
        </p:nvSpPr>
        <p:spPr bwMode="auto">
          <a:xfrm>
            <a:off x="195263" y="6411913"/>
            <a:ext cx="15541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8945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7170" name="Picture 2" descr="New low angle">
            <a:extLst>
              <a:ext uri="{FF2B5EF4-FFF2-40B4-BE49-F238E27FC236}">
                <a16:creationId xmlns:a16="http://schemas.microsoft.com/office/drawing/2014/main" id="{F069BF3D-5AE3-4A54-9C63-F2D705172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C5F8023F-83F7-4BA0-96EE-CFCE66F8CCFC}"/>
              </a:ext>
            </a:extLst>
          </p:cNvPr>
          <p:cNvSpPr txBox="1">
            <a:spLocks noChangeArrowheads="1"/>
          </p:cNvSpPr>
          <p:nvPr/>
        </p:nvSpPr>
        <p:spPr bwMode="auto">
          <a:xfrm>
            <a:off x="683568" y="99150"/>
            <a:ext cx="809304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b="1" u="sng"/>
              <a:t>The Athena Mars Rover Science Payload</a:t>
            </a:r>
          </a:p>
        </p:txBody>
      </p:sp>
      <p:sp>
        <p:nvSpPr>
          <p:cNvPr id="7172" name="Text Box 4">
            <a:extLst>
              <a:ext uri="{FF2B5EF4-FFF2-40B4-BE49-F238E27FC236}">
                <a16:creationId xmlns:a16="http://schemas.microsoft.com/office/drawing/2014/main" id="{7F90C307-63BF-4478-A4CE-79585CE9C765}"/>
              </a:ext>
            </a:extLst>
          </p:cNvPr>
          <p:cNvSpPr txBox="1">
            <a:spLocks noChangeArrowheads="1"/>
          </p:cNvSpPr>
          <p:nvPr/>
        </p:nvSpPr>
        <p:spPr bwMode="auto">
          <a:xfrm>
            <a:off x="152400" y="914400"/>
            <a:ext cx="3702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b="1" u="sng"/>
              <a:t>Remote Sensing Package</a:t>
            </a:r>
            <a:endParaRPr lang="en-US" altLang="de-DE" sz="1800" b="1"/>
          </a:p>
          <a:p>
            <a:pPr eaLnBrk="1" hangingPunct="1">
              <a:spcBef>
                <a:spcPct val="0"/>
              </a:spcBef>
              <a:buFontTx/>
              <a:buNone/>
            </a:pPr>
            <a:r>
              <a:rPr lang="en-US" altLang="de-DE" sz="1800" b="1"/>
              <a:t>   </a:t>
            </a:r>
            <a:r>
              <a:rPr lang="en-US" altLang="de-DE" sz="1800" b="1" i="1"/>
              <a:t>Pancam Mast Assembly (PMA)</a:t>
            </a:r>
          </a:p>
          <a:p>
            <a:pPr eaLnBrk="1" hangingPunct="1">
              <a:spcBef>
                <a:spcPct val="0"/>
              </a:spcBef>
              <a:buFontTx/>
              <a:buNone/>
            </a:pPr>
            <a:r>
              <a:rPr lang="en-US" altLang="de-DE" sz="1800"/>
              <a:t>   </a:t>
            </a:r>
            <a:r>
              <a:rPr lang="en-US" altLang="de-DE" sz="1800" b="1" i="1"/>
              <a:t>Pancam</a:t>
            </a:r>
            <a:endParaRPr lang="en-US" altLang="de-DE" sz="1800"/>
          </a:p>
          <a:p>
            <a:pPr eaLnBrk="1" hangingPunct="1">
              <a:spcBef>
                <a:spcPct val="0"/>
              </a:spcBef>
              <a:buFontTx/>
              <a:buNone/>
            </a:pPr>
            <a:r>
              <a:rPr lang="en-US" altLang="de-DE" sz="1800"/>
              <a:t>   </a:t>
            </a:r>
            <a:r>
              <a:rPr lang="en-US" altLang="de-DE" sz="1800" b="1" i="1"/>
              <a:t>Mini-TES</a:t>
            </a:r>
            <a:endParaRPr lang="en-US" altLang="de-DE" sz="1800"/>
          </a:p>
        </p:txBody>
      </p:sp>
      <p:sp>
        <p:nvSpPr>
          <p:cNvPr id="7173" name="Text Box 5">
            <a:extLst>
              <a:ext uri="{FF2B5EF4-FFF2-40B4-BE49-F238E27FC236}">
                <a16:creationId xmlns:a16="http://schemas.microsoft.com/office/drawing/2014/main" id="{EAB3AE0A-2577-43CF-BF0F-8CA4D98804F2}"/>
              </a:ext>
            </a:extLst>
          </p:cNvPr>
          <p:cNvSpPr txBox="1">
            <a:spLocks noChangeArrowheads="1"/>
          </p:cNvSpPr>
          <p:nvPr/>
        </p:nvSpPr>
        <p:spPr bwMode="auto">
          <a:xfrm>
            <a:off x="146050" y="2438400"/>
            <a:ext cx="4337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b="1" u="sng"/>
              <a:t>In-Situ Package</a:t>
            </a:r>
            <a:endParaRPr lang="en-US" altLang="de-DE" sz="1800" b="1"/>
          </a:p>
          <a:p>
            <a:pPr eaLnBrk="1" hangingPunct="1">
              <a:spcBef>
                <a:spcPct val="0"/>
              </a:spcBef>
              <a:buFontTx/>
              <a:buNone/>
            </a:pPr>
            <a:r>
              <a:rPr lang="en-US" altLang="de-DE" sz="1800" b="1"/>
              <a:t>   </a:t>
            </a:r>
            <a:r>
              <a:rPr lang="en-US" altLang="de-DE" sz="1800" b="1" i="1"/>
              <a:t>Instrument Deployment Device (IDD)</a:t>
            </a:r>
          </a:p>
          <a:p>
            <a:pPr eaLnBrk="1" hangingPunct="1">
              <a:spcBef>
                <a:spcPct val="0"/>
              </a:spcBef>
              <a:buFontTx/>
              <a:buNone/>
            </a:pPr>
            <a:r>
              <a:rPr lang="en-US" altLang="de-DE" sz="1800"/>
              <a:t>   </a:t>
            </a:r>
            <a:r>
              <a:rPr lang="en-US" altLang="de-DE" sz="1800" b="1" i="1"/>
              <a:t>Microscopic Imager</a:t>
            </a:r>
            <a:endParaRPr lang="en-US" altLang="de-DE" sz="1800"/>
          </a:p>
          <a:p>
            <a:pPr eaLnBrk="1" hangingPunct="1">
              <a:spcBef>
                <a:spcPct val="0"/>
              </a:spcBef>
              <a:buFontTx/>
              <a:buNone/>
            </a:pPr>
            <a:r>
              <a:rPr lang="en-US" altLang="de-DE" sz="1800"/>
              <a:t>   </a:t>
            </a:r>
            <a:r>
              <a:rPr lang="en-US" altLang="de-DE" sz="1800" b="1" i="1"/>
              <a:t>Alpha Particle X-Ray Spectrometer</a:t>
            </a:r>
          </a:p>
          <a:p>
            <a:pPr eaLnBrk="1" hangingPunct="1">
              <a:spcBef>
                <a:spcPct val="0"/>
              </a:spcBef>
              <a:buFontTx/>
              <a:buNone/>
            </a:pPr>
            <a:r>
              <a:rPr lang="en-US" altLang="de-DE" sz="1800" b="1" i="1"/>
              <a:t>   M</a:t>
            </a:r>
            <a:r>
              <a:rPr lang="en-US" altLang="de-DE" sz="1800" b="1" i="1">
                <a:solidFill>
                  <a:schemeClr val="tx2"/>
                </a:solidFill>
              </a:rPr>
              <a:t>ö</a:t>
            </a:r>
            <a:r>
              <a:rPr lang="en-US" altLang="de-DE" sz="1800" b="1" i="1"/>
              <a:t>ssbauer Spectrometer</a:t>
            </a:r>
          </a:p>
          <a:p>
            <a:pPr eaLnBrk="1" hangingPunct="1">
              <a:spcBef>
                <a:spcPct val="0"/>
              </a:spcBef>
              <a:buFontTx/>
              <a:buNone/>
            </a:pPr>
            <a:r>
              <a:rPr lang="en-US" altLang="de-DE" sz="1800" b="1" i="1"/>
              <a:t>   Rock Abrasion Tool</a:t>
            </a:r>
          </a:p>
        </p:txBody>
      </p:sp>
      <p:sp>
        <p:nvSpPr>
          <p:cNvPr id="7174" name="Line 6">
            <a:extLst>
              <a:ext uri="{FF2B5EF4-FFF2-40B4-BE49-F238E27FC236}">
                <a16:creationId xmlns:a16="http://schemas.microsoft.com/office/drawing/2014/main" id="{5B7803BF-13A1-440C-82ED-F575DBD8CBFB}"/>
              </a:ext>
            </a:extLst>
          </p:cNvPr>
          <p:cNvSpPr>
            <a:spLocks noChangeShapeType="1"/>
          </p:cNvSpPr>
          <p:nvPr/>
        </p:nvSpPr>
        <p:spPr bwMode="auto">
          <a:xfrm>
            <a:off x="3124200" y="1143000"/>
            <a:ext cx="990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Line 7">
            <a:extLst>
              <a:ext uri="{FF2B5EF4-FFF2-40B4-BE49-F238E27FC236}">
                <a16:creationId xmlns:a16="http://schemas.microsoft.com/office/drawing/2014/main" id="{DE841D8D-2613-4905-B957-34DE372FA26E}"/>
              </a:ext>
            </a:extLst>
          </p:cNvPr>
          <p:cNvSpPr>
            <a:spLocks noChangeShapeType="1"/>
          </p:cNvSpPr>
          <p:nvPr/>
        </p:nvSpPr>
        <p:spPr bwMode="auto">
          <a:xfrm>
            <a:off x="1524000" y="4191000"/>
            <a:ext cx="9906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6" name="Text Box 8">
            <a:extLst>
              <a:ext uri="{FF2B5EF4-FFF2-40B4-BE49-F238E27FC236}">
                <a16:creationId xmlns:a16="http://schemas.microsoft.com/office/drawing/2014/main" id="{A30393F2-23B4-4BAF-B752-93687EA4A649}"/>
              </a:ext>
            </a:extLst>
          </p:cNvPr>
          <p:cNvSpPr txBox="1">
            <a:spLocks noChangeArrowheads="1"/>
          </p:cNvSpPr>
          <p:nvPr/>
        </p:nvSpPr>
        <p:spPr bwMode="auto">
          <a:xfrm>
            <a:off x="7454900" y="6638925"/>
            <a:ext cx="16891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de-DE" sz="1000" i="1">
                <a:solidFill>
                  <a:schemeClr val="bg1"/>
                </a:solidFill>
              </a:rPr>
              <a:t>Dr. Jutta Zipfel, MPI Mainz</a:t>
            </a:r>
          </a:p>
        </p:txBody>
      </p:sp>
      <p:sp>
        <p:nvSpPr>
          <p:cNvPr id="2" name="TextBox 1">
            <a:extLst>
              <a:ext uri="{FF2B5EF4-FFF2-40B4-BE49-F238E27FC236}">
                <a16:creationId xmlns:a16="http://schemas.microsoft.com/office/drawing/2014/main" id="{9CBF988C-E51C-F54B-8F2B-7B468D17358D}"/>
              </a:ext>
            </a:extLst>
          </p:cNvPr>
          <p:cNvSpPr txBox="1"/>
          <p:nvPr/>
        </p:nvSpPr>
        <p:spPr>
          <a:xfrm>
            <a:off x="223748" y="6266710"/>
            <a:ext cx="4581703" cy="461665"/>
          </a:xfrm>
          <a:prstGeom prst="rect">
            <a:avLst/>
          </a:prstGeom>
          <a:solidFill>
            <a:schemeClr val="bg1"/>
          </a:solidFill>
        </p:spPr>
        <p:txBody>
          <a:bodyPr wrap="none" rtlCol="0">
            <a:spAutoFit/>
          </a:bodyPr>
          <a:lstStyle/>
          <a:p>
            <a:r>
              <a:rPr lang="it-IT" sz="2400" b="1"/>
              <a:t>Mars Exploration </a:t>
            </a:r>
            <a:r>
              <a:rPr lang="it-IT" sz="2400" b="1" err="1"/>
              <a:t>Rovers</a:t>
            </a:r>
            <a:r>
              <a:rPr lang="it-IT" sz="2400" b="1"/>
              <a:t> 2001</a:t>
            </a:r>
          </a:p>
        </p:txBody>
      </p:sp>
    </p:spTree>
    <p:extLst>
      <p:ext uri="{BB962C8B-B14F-4D97-AF65-F5344CB8AC3E}">
        <p14:creationId xmlns:p14="http://schemas.microsoft.com/office/powerpoint/2010/main" val="2530418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1986" name="Grafik 1">
            <a:extLst>
              <a:ext uri="{FF2B5EF4-FFF2-40B4-BE49-F238E27FC236}">
                <a16:creationId xmlns:a16="http://schemas.microsoft.com/office/drawing/2014/main" id="{FB6B353A-5741-4E8B-AB3C-9DF0E9A97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feld 2">
            <a:extLst>
              <a:ext uri="{FF2B5EF4-FFF2-40B4-BE49-F238E27FC236}">
                <a16:creationId xmlns:a16="http://schemas.microsoft.com/office/drawing/2014/main" id="{D43B2B0E-9187-42FB-B92F-926D587D3820}"/>
              </a:ext>
            </a:extLst>
          </p:cNvPr>
          <p:cNvSpPr txBox="1">
            <a:spLocks noChangeArrowheads="1"/>
          </p:cNvSpPr>
          <p:nvPr/>
        </p:nvSpPr>
        <p:spPr bwMode="auto">
          <a:xfrm>
            <a:off x="179388" y="346075"/>
            <a:ext cx="2754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dirty="0" err="1"/>
              <a:t>sol</a:t>
            </a:r>
            <a:r>
              <a:rPr lang="de-DE" altLang="de-DE" sz="2400" dirty="0"/>
              <a:t> 126, </a:t>
            </a:r>
            <a:r>
              <a:rPr lang="de-DE" altLang="de-DE" sz="2400" dirty="0" err="1"/>
              <a:t>Sheepbed</a:t>
            </a:r>
            <a:endParaRPr lang="de-DE" altLang="de-DE" sz="2400" dirty="0"/>
          </a:p>
        </p:txBody>
      </p:sp>
      <p:sp>
        <p:nvSpPr>
          <p:cNvPr id="41988" name="Textfeld 3">
            <a:extLst>
              <a:ext uri="{FF2B5EF4-FFF2-40B4-BE49-F238E27FC236}">
                <a16:creationId xmlns:a16="http://schemas.microsoft.com/office/drawing/2014/main" id="{59C706AF-2E2D-4BD2-BF46-91A13F686C47}"/>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70957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3010" name="Grafik 1">
            <a:extLst>
              <a:ext uri="{FF2B5EF4-FFF2-40B4-BE49-F238E27FC236}">
                <a16:creationId xmlns:a16="http://schemas.microsoft.com/office/drawing/2014/main" id="{6ADF2246-2C02-48FC-B1A5-23EC1B5E4A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2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feld 2">
            <a:extLst>
              <a:ext uri="{FF2B5EF4-FFF2-40B4-BE49-F238E27FC236}">
                <a16:creationId xmlns:a16="http://schemas.microsoft.com/office/drawing/2014/main" id="{6A869FD7-BC35-4A7F-9289-16058FEBE909}"/>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1948769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4034" name="Grafik 1">
            <a:extLst>
              <a:ext uri="{FF2B5EF4-FFF2-40B4-BE49-F238E27FC236}">
                <a16:creationId xmlns:a16="http://schemas.microsoft.com/office/drawing/2014/main" id="{D77D7401-D5C4-4335-B330-2B8BD461B6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115888"/>
            <a:ext cx="6635750"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feld 2">
            <a:extLst>
              <a:ext uri="{FF2B5EF4-FFF2-40B4-BE49-F238E27FC236}">
                <a16:creationId xmlns:a16="http://schemas.microsoft.com/office/drawing/2014/main" id="{07990D10-735D-44AB-8C64-438D384CCCF7}"/>
              </a:ext>
            </a:extLst>
          </p:cNvPr>
          <p:cNvSpPr txBox="1">
            <a:spLocks noChangeArrowheads="1"/>
          </p:cNvSpPr>
          <p:nvPr/>
        </p:nvSpPr>
        <p:spPr bwMode="auto">
          <a:xfrm>
            <a:off x="250825" y="125413"/>
            <a:ext cx="20828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170th Martian sol, </a:t>
            </a:r>
          </a:p>
          <a:p>
            <a:pPr eaLnBrk="1" hangingPunct="1">
              <a:spcBef>
                <a:spcPct val="0"/>
              </a:spcBef>
              <a:buFontTx/>
              <a:buNone/>
            </a:pPr>
            <a:r>
              <a:rPr lang="en-US" altLang="de-DE" sz="1800"/>
              <a:t>(Jan. 27, 2013)</a:t>
            </a:r>
          </a:p>
          <a:p>
            <a:pPr eaLnBrk="1" hangingPunct="1">
              <a:spcBef>
                <a:spcPct val="0"/>
              </a:spcBef>
              <a:buFontTx/>
              <a:buNone/>
            </a:pPr>
            <a:endParaRPr lang="en-US" altLang="de-DE" sz="1800"/>
          </a:p>
          <a:p>
            <a:pPr eaLnBrk="1" hangingPunct="1">
              <a:spcBef>
                <a:spcPct val="0"/>
              </a:spcBef>
              <a:buFontTx/>
              <a:buNone/>
            </a:pPr>
            <a:r>
              <a:rPr lang="en-US" altLang="de-DE" sz="1800"/>
              <a:t>drill in position</a:t>
            </a:r>
          </a:p>
          <a:p>
            <a:pPr eaLnBrk="1" hangingPunct="1">
              <a:spcBef>
                <a:spcPct val="0"/>
              </a:spcBef>
              <a:buFontTx/>
              <a:buNone/>
            </a:pPr>
            <a:endParaRPr lang="en-US" altLang="de-DE" sz="1800"/>
          </a:p>
          <a:p>
            <a:pPr eaLnBrk="1" hangingPunct="1">
              <a:spcBef>
                <a:spcPct val="0"/>
              </a:spcBef>
              <a:buFontTx/>
              <a:buNone/>
            </a:pPr>
            <a:r>
              <a:rPr lang="de-DE" altLang="de-DE" sz="1800"/>
              <a:t>"John Klein" </a:t>
            </a:r>
          </a:p>
          <a:p>
            <a:pPr eaLnBrk="1" hangingPunct="1">
              <a:spcBef>
                <a:spcPct val="0"/>
              </a:spcBef>
              <a:buFontTx/>
              <a:buNone/>
            </a:pPr>
            <a:endParaRPr lang="de-DE" altLang="de-DE" sz="1800"/>
          </a:p>
          <a:p>
            <a:pPr eaLnBrk="1" hangingPunct="1">
              <a:spcBef>
                <a:spcPct val="0"/>
              </a:spcBef>
              <a:buFontTx/>
              <a:buNone/>
            </a:pPr>
            <a:r>
              <a:rPr lang="de-DE" altLang="de-DE" sz="1800"/>
              <a:t>at Yellowknife Bay</a:t>
            </a:r>
          </a:p>
        </p:txBody>
      </p:sp>
      <p:sp>
        <p:nvSpPr>
          <p:cNvPr id="44036" name="Textfeld 3">
            <a:extLst>
              <a:ext uri="{FF2B5EF4-FFF2-40B4-BE49-F238E27FC236}">
                <a16:creationId xmlns:a16="http://schemas.microsoft.com/office/drawing/2014/main" id="{021DBF45-DE16-4A44-ADA3-C92B27CC9D0C}"/>
              </a:ext>
            </a:extLst>
          </p:cNvPr>
          <p:cNvSpPr txBox="1">
            <a:spLocks noChangeArrowheads="1"/>
          </p:cNvSpPr>
          <p:nvPr/>
        </p:nvSpPr>
        <p:spPr bwMode="auto">
          <a:xfrm>
            <a:off x="20638" y="6494463"/>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2313884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45058" name="Grafik 1">
            <a:extLst>
              <a:ext uri="{FF2B5EF4-FFF2-40B4-BE49-F238E27FC236}">
                <a16:creationId xmlns:a16="http://schemas.microsoft.com/office/drawing/2014/main" id="{BE0B1D96-059E-49EF-8819-60D6FE5489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725"/>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feld 2">
            <a:extLst>
              <a:ext uri="{FF2B5EF4-FFF2-40B4-BE49-F238E27FC236}">
                <a16:creationId xmlns:a16="http://schemas.microsoft.com/office/drawing/2014/main" id="{02B3EACE-1C13-43F4-8395-A6C756891316}"/>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3690765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46082" name="Grafik 3">
            <a:extLst>
              <a:ext uri="{FF2B5EF4-FFF2-40B4-BE49-F238E27FC236}">
                <a16:creationId xmlns:a16="http://schemas.microsoft.com/office/drawing/2014/main" id="{3CDC3682-166B-44FE-9AC3-55D84E6D85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6325"/>
            <a:ext cx="9144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feld 2">
            <a:extLst>
              <a:ext uri="{FF2B5EF4-FFF2-40B4-BE49-F238E27FC236}">
                <a16:creationId xmlns:a16="http://schemas.microsoft.com/office/drawing/2014/main" id="{F4FF7260-AD29-4ADB-A927-F890F4A42404}"/>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1266751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id="{3FE3028C-14DE-4A1A-A684-422FABC28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0"/>
            <a:ext cx="6116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feld 4">
            <a:extLst>
              <a:ext uri="{FF2B5EF4-FFF2-40B4-BE49-F238E27FC236}">
                <a16:creationId xmlns:a16="http://schemas.microsoft.com/office/drawing/2014/main" id="{FC38A461-4E46-4E9C-BEA3-ED3ACC258CF9}"/>
              </a:ext>
            </a:extLst>
          </p:cNvPr>
          <p:cNvSpPr txBox="1">
            <a:spLocks noChangeArrowheads="1"/>
          </p:cNvSpPr>
          <p:nvPr/>
        </p:nvSpPr>
        <p:spPr bwMode="auto">
          <a:xfrm>
            <a:off x="179388" y="115888"/>
            <a:ext cx="64103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err="1"/>
              <a:t>Keeping</a:t>
            </a:r>
            <a:r>
              <a:rPr lang="de-DE" altLang="de-DE" sz="2800" b="1" dirty="0"/>
              <a:t> </a:t>
            </a:r>
            <a:r>
              <a:rPr lang="de-DE" altLang="de-DE" sz="2800" b="1" dirty="0" err="1"/>
              <a:t>track</a:t>
            </a:r>
            <a:r>
              <a:rPr lang="de-DE" altLang="de-DE" sz="2800" b="1" dirty="0"/>
              <a:t> - </a:t>
            </a:r>
          </a:p>
          <a:p>
            <a:pPr eaLnBrk="1" hangingPunct="1">
              <a:spcBef>
                <a:spcPct val="0"/>
              </a:spcBef>
              <a:buFontTx/>
              <a:buNone/>
            </a:pPr>
            <a:r>
              <a:rPr lang="de-DE" altLang="de-DE" sz="2800" b="1" dirty="0" err="1"/>
              <a:t>Curiosity</a:t>
            </a:r>
            <a:r>
              <a:rPr lang="de-DE" altLang="de-DE" sz="2800" b="1" dirty="0"/>
              <a:t> </a:t>
            </a:r>
            <a:r>
              <a:rPr lang="de-DE" altLang="de-DE" sz="2800" b="1" dirty="0" err="1"/>
              <a:t>as</a:t>
            </a:r>
            <a:r>
              <a:rPr lang="de-DE" altLang="de-DE" sz="2800" b="1" dirty="0"/>
              <a:t> </a:t>
            </a:r>
          </a:p>
          <a:p>
            <a:pPr eaLnBrk="1" hangingPunct="1">
              <a:spcBef>
                <a:spcPct val="0"/>
              </a:spcBef>
              <a:buFontTx/>
              <a:buNone/>
            </a:pPr>
            <a:r>
              <a:rPr lang="de-DE" altLang="de-DE" sz="2800" b="1" dirty="0" err="1"/>
              <a:t>imaged</a:t>
            </a:r>
            <a:r>
              <a:rPr lang="de-DE" altLang="de-DE" sz="2800" b="1" dirty="0"/>
              <a:t> </a:t>
            </a:r>
          </a:p>
          <a:p>
            <a:pPr eaLnBrk="1" hangingPunct="1">
              <a:spcBef>
                <a:spcPct val="0"/>
              </a:spcBef>
              <a:buFontTx/>
              <a:buNone/>
            </a:pPr>
            <a:r>
              <a:rPr lang="de-DE" altLang="de-DE" sz="2800" b="1" dirty="0" err="1"/>
              <a:t>by</a:t>
            </a:r>
            <a:r>
              <a:rPr lang="de-DE" altLang="de-DE" sz="2800" b="1" dirty="0"/>
              <a:t> </a:t>
            </a:r>
            <a:r>
              <a:rPr lang="de-DE" altLang="de-DE" sz="2800" b="1" dirty="0" err="1"/>
              <a:t>HiRISE</a:t>
            </a:r>
            <a:endParaRPr lang="de-DE" altLang="de-DE" sz="2800" b="1" dirty="0"/>
          </a:p>
        </p:txBody>
      </p:sp>
      <p:sp>
        <p:nvSpPr>
          <p:cNvPr id="58372" name="Textfeld 2">
            <a:extLst>
              <a:ext uri="{FF2B5EF4-FFF2-40B4-BE49-F238E27FC236}">
                <a16:creationId xmlns:a16="http://schemas.microsoft.com/office/drawing/2014/main" id="{71289811-4A1F-48B6-BB4F-803FDC9B4797}"/>
              </a:ext>
            </a:extLst>
          </p:cNvPr>
          <p:cNvSpPr txBox="1">
            <a:spLocks noChangeArrowheads="1"/>
          </p:cNvSpPr>
          <p:nvPr/>
        </p:nvSpPr>
        <p:spPr bwMode="auto">
          <a:xfrm>
            <a:off x="179388" y="2420938"/>
            <a:ext cx="1887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at 'The Kimberly'</a:t>
            </a:r>
          </a:p>
          <a:p>
            <a:pPr eaLnBrk="1" hangingPunct="1">
              <a:spcBef>
                <a:spcPct val="0"/>
              </a:spcBef>
              <a:buFontTx/>
              <a:buNone/>
            </a:pPr>
            <a:r>
              <a:rPr lang="de-DE" altLang="de-DE" sz="1800"/>
              <a:t>drill location</a:t>
            </a:r>
          </a:p>
          <a:p>
            <a:pPr eaLnBrk="1" hangingPunct="1">
              <a:spcBef>
                <a:spcPct val="0"/>
              </a:spcBef>
              <a:buFontTx/>
              <a:buNone/>
            </a:pPr>
            <a:r>
              <a:rPr lang="de-DE" altLang="de-DE" sz="1800"/>
              <a:t>from orbit</a:t>
            </a:r>
          </a:p>
        </p:txBody>
      </p:sp>
    </p:spTree>
    <p:extLst>
      <p:ext uri="{BB962C8B-B14F-4D97-AF65-F5344CB8AC3E}">
        <p14:creationId xmlns:p14="http://schemas.microsoft.com/office/powerpoint/2010/main" val="3064140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59394" name="Picture 5">
            <a:extLst>
              <a:ext uri="{FF2B5EF4-FFF2-40B4-BE49-F238E27FC236}">
                <a16:creationId xmlns:a16="http://schemas.microsoft.com/office/drawing/2014/main" id="{A4395ADF-FD03-4F4A-8D10-30F3549419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feld 4">
            <a:extLst>
              <a:ext uri="{FF2B5EF4-FFF2-40B4-BE49-F238E27FC236}">
                <a16:creationId xmlns:a16="http://schemas.microsoft.com/office/drawing/2014/main" id="{E957E173-A378-4640-8CEA-9C361397FC06}"/>
              </a:ext>
            </a:extLst>
          </p:cNvPr>
          <p:cNvSpPr txBox="1">
            <a:spLocks noChangeArrowheads="1"/>
          </p:cNvSpPr>
          <p:nvPr/>
        </p:nvSpPr>
        <p:spPr bwMode="auto">
          <a:xfrm>
            <a:off x="179388" y="115888"/>
            <a:ext cx="849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2800" b="1" dirty="0"/>
              <a:t>at 'The Kimberly'</a:t>
            </a:r>
          </a:p>
          <a:p>
            <a:pPr algn="ctr" eaLnBrk="1" hangingPunct="1">
              <a:spcBef>
                <a:spcPct val="0"/>
              </a:spcBef>
              <a:buFontTx/>
              <a:buNone/>
            </a:pPr>
            <a:r>
              <a:rPr lang="en-US" altLang="de-DE" sz="2800" b="1" dirty="0"/>
              <a:t>drill location from the ground</a:t>
            </a:r>
          </a:p>
        </p:txBody>
      </p:sp>
    </p:spTree>
    <p:extLst>
      <p:ext uri="{BB962C8B-B14F-4D97-AF65-F5344CB8AC3E}">
        <p14:creationId xmlns:p14="http://schemas.microsoft.com/office/powerpoint/2010/main" val="1246100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60418" name="Picture 6">
            <a:extLst>
              <a:ext uri="{FF2B5EF4-FFF2-40B4-BE49-F238E27FC236}">
                <a16:creationId xmlns:a16="http://schemas.microsoft.com/office/drawing/2014/main" id="{EA1D20CF-6117-4DE5-A4DD-76B11883F3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0638"/>
            <a:ext cx="63833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feld 4">
            <a:extLst>
              <a:ext uri="{FF2B5EF4-FFF2-40B4-BE49-F238E27FC236}">
                <a16:creationId xmlns:a16="http://schemas.microsoft.com/office/drawing/2014/main" id="{6974E6B0-59E3-44F5-B624-F9C1784CA270}"/>
              </a:ext>
            </a:extLst>
          </p:cNvPr>
          <p:cNvSpPr txBox="1">
            <a:spLocks noChangeArrowheads="1"/>
          </p:cNvSpPr>
          <p:nvPr/>
        </p:nvSpPr>
        <p:spPr bwMode="auto">
          <a:xfrm>
            <a:off x="179388" y="115888"/>
            <a:ext cx="6410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a:t>The Kimberly</a:t>
            </a:r>
          </a:p>
          <a:p>
            <a:pPr eaLnBrk="1" hangingPunct="1">
              <a:spcBef>
                <a:spcPct val="0"/>
              </a:spcBef>
              <a:buFontTx/>
              <a:buNone/>
            </a:pPr>
            <a:endParaRPr lang="de-DE" altLang="de-DE" sz="2800" b="1" dirty="0"/>
          </a:p>
          <a:p>
            <a:pPr eaLnBrk="1" hangingPunct="1">
              <a:spcBef>
                <a:spcPct val="0"/>
              </a:spcBef>
              <a:buFontTx/>
              <a:buNone/>
            </a:pPr>
            <a:r>
              <a:rPr lang="de-DE" altLang="de-DE" sz="2800" b="1" dirty="0"/>
              <a:t>after </a:t>
            </a:r>
            <a:r>
              <a:rPr lang="de-DE" altLang="de-DE" sz="2800" b="1" dirty="0" err="1"/>
              <a:t>drilling</a:t>
            </a:r>
            <a:endParaRPr lang="de-DE" altLang="de-DE" sz="2800" b="1" dirty="0"/>
          </a:p>
          <a:p>
            <a:pPr eaLnBrk="1" hangingPunct="1">
              <a:spcBef>
                <a:spcPct val="0"/>
              </a:spcBef>
              <a:buFontTx/>
              <a:buNone/>
            </a:pPr>
            <a:endParaRPr lang="de-DE" altLang="de-DE" sz="2800" b="1" dirty="0"/>
          </a:p>
          <a:p>
            <a:pPr eaLnBrk="1" hangingPunct="1">
              <a:spcBef>
                <a:spcPct val="0"/>
              </a:spcBef>
              <a:buFontTx/>
              <a:buNone/>
            </a:pPr>
            <a:r>
              <a:rPr lang="de-DE" altLang="de-DE" sz="2000" b="1" dirty="0" err="1"/>
              <a:t>Windjana</a:t>
            </a:r>
            <a:r>
              <a:rPr lang="de-DE" altLang="de-DE" sz="2000" b="1" dirty="0"/>
              <a:t> </a:t>
            </a:r>
            <a:r>
              <a:rPr lang="de-DE" altLang="de-DE" sz="2000" b="1" dirty="0" err="1"/>
              <a:t>target</a:t>
            </a:r>
            <a:endParaRPr lang="de-DE" altLang="de-DE" sz="2000" b="1" dirty="0"/>
          </a:p>
        </p:txBody>
      </p:sp>
    </p:spTree>
    <p:extLst>
      <p:ext uri="{BB962C8B-B14F-4D97-AF65-F5344CB8AC3E}">
        <p14:creationId xmlns:p14="http://schemas.microsoft.com/office/powerpoint/2010/main" val="545429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624DD566-8DAA-44BB-B626-6CC4ACA1B5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988"/>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290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BA12C61E-AC15-4CE2-85E6-F1EB6FA0E3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feld 4">
            <a:extLst>
              <a:ext uri="{FF2B5EF4-FFF2-40B4-BE49-F238E27FC236}">
                <a16:creationId xmlns:a16="http://schemas.microsoft.com/office/drawing/2014/main" id="{E406A1DC-7B4D-454F-8E2A-464C9F7FDBCB}"/>
              </a:ext>
            </a:extLst>
          </p:cNvPr>
          <p:cNvSpPr txBox="1">
            <a:spLocks noChangeArrowheads="1"/>
          </p:cNvSpPr>
          <p:nvPr/>
        </p:nvSpPr>
        <p:spPr bwMode="auto">
          <a:xfrm>
            <a:off x="179388" y="115888"/>
            <a:ext cx="6410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a:t>Hidden </a:t>
            </a:r>
          </a:p>
          <a:p>
            <a:pPr eaLnBrk="1" hangingPunct="1">
              <a:spcBef>
                <a:spcPct val="0"/>
              </a:spcBef>
              <a:buFontTx/>
              <a:buNone/>
            </a:pPr>
            <a:r>
              <a:rPr lang="de-DE" altLang="de-DE" sz="2800" b="1" dirty="0"/>
              <a:t>Valley</a:t>
            </a:r>
          </a:p>
        </p:txBody>
      </p:sp>
    </p:spTree>
    <p:extLst>
      <p:ext uri="{BB962C8B-B14F-4D97-AF65-F5344CB8AC3E}">
        <p14:creationId xmlns:p14="http://schemas.microsoft.com/office/powerpoint/2010/main" val="1520465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4B49491-AFFF-475E-98B1-B66B0F1CEC29}"/>
              </a:ext>
            </a:extLst>
          </p:cNvPr>
          <p:cNvSpPr txBox="1"/>
          <p:nvPr/>
        </p:nvSpPr>
        <p:spPr>
          <a:xfrm>
            <a:off x="127660" y="5578"/>
            <a:ext cx="5598007" cy="461665"/>
          </a:xfrm>
          <a:prstGeom prst="rect">
            <a:avLst/>
          </a:prstGeom>
          <a:noFill/>
        </p:spPr>
        <p:txBody>
          <a:bodyPr wrap="none">
            <a:spAutoFit/>
          </a:bodyPr>
          <a:lstStyle/>
          <a:p>
            <a:pPr>
              <a:defRPr/>
            </a:pPr>
            <a:r>
              <a:rPr lang="de-DE" sz="2400" err="1">
                <a:latin typeface="Arial" charset="0"/>
              </a:rPr>
              <a:t>Pillinger</a:t>
            </a:r>
            <a:r>
              <a:rPr lang="de-DE" sz="2400">
                <a:latin typeface="Arial" charset="0"/>
              </a:rPr>
              <a:t> Point, </a:t>
            </a:r>
            <a:r>
              <a:rPr lang="de-DE" sz="2400" err="1">
                <a:latin typeface="Arial" charset="0"/>
              </a:rPr>
              <a:t>published</a:t>
            </a:r>
            <a:r>
              <a:rPr lang="de-DE" sz="2400">
                <a:latin typeface="Arial" charset="0"/>
              </a:rPr>
              <a:t> 24 June 2014:</a:t>
            </a:r>
          </a:p>
        </p:txBody>
      </p:sp>
      <p:pic>
        <p:nvPicPr>
          <p:cNvPr id="9220" name="Picture 2" descr="http://mars.nasa.gov/mer/gallery/press/opportunity/20140624a/PIA18393-MAIN_Sol3663B_Pillinger_Point_L257atc_br.jpg">
            <a:extLst>
              <a:ext uri="{FF2B5EF4-FFF2-40B4-BE49-F238E27FC236}">
                <a16:creationId xmlns:a16="http://schemas.microsoft.com/office/drawing/2014/main" id="{EDDF6AA9-EC6F-49DB-8418-A417A510D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8" y="620688"/>
            <a:ext cx="903763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B4CF7F-2B4B-4A3B-9687-46F36237FE83}"/>
              </a:ext>
            </a:extLst>
          </p:cNvPr>
          <p:cNvSpPr txBox="1"/>
          <p:nvPr/>
        </p:nvSpPr>
        <p:spPr>
          <a:xfrm>
            <a:off x="4139675" y="3060740"/>
            <a:ext cx="4958918" cy="261610"/>
          </a:xfrm>
          <a:prstGeom prst="rect">
            <a:avLst/>
          </a:prstGeom>
          <a:noFill/>
        </p:spPr>
        <p:txBody>
          <a:bodyPr wrap="square" rtlCol="0">
            <a:spAutoFit/>
          </a:bodyPr>
          <a:lstStyle/>
          <a:p>
            <a:r>
              <a:rPr lang="fr-FR" sz="1100">
                <a:hlinkClick r:id="rId5">
                  <a:extLst>
                    <a:ext uri="{A12FA001-AC4F-418D-AE19-62706E023703}">
                      <ahyp:hlinkClr xmlns:ahyp="http://schemas.microsoft.com/office/drawing/2018/hyperlinkcolor" val="tx"/>
                    </a:ext>
                  </a:extLst>
                </a:hlinkClick>
              </a:rPr>
              <a:t>Mars Rover Opportunity - Mars Missions - NASA Jet Propulsion Laboratory</a:t>
            </a:r>
            <a:endParaRPr lang="en-GB" sz="1100"/>
          </a:p>
        </p:txBody>
      </p:sp>
      <p:pic>
        <p:nvPicPr>
          <p:cNvPr id="6" name="Picture 5">
            <a:extLst>
              <a:ext uri="{FF2B5EF4-FFF2-40B4-BE49-F238E27FC236}">
                <a16:creationId xmlns:a16="http://schemas.microsoft.com/office/drawing/2014/main" id="{AB4878C7-1C68-6142-9B4A-821119287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700" y="3458940"/>
            <a:ext cx="7980514" cy="3280211"/>
          </a:xfrm>
          <a:prstGeom prst="rect">
            <a:avLst/>
          </a:prstGeom>
        </p:spPr>
      </p:pic>
    </p:spTree>
    <p:extLst>
      <p:ext uri="{BB962C8B-B14F-4D97-AF65-F5344CB8AC3E}">
        <p14:creationId xmlns:p14="http://schemas.microsoft.com/office/powerpoint/2010/main" val="179120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54E4F919-75E6-4879-8BE3-B9B750735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feld 4">
            <a:extLst>
              <a:ext uri="{FF2B5EF4-FFF2-40B4-BE49-F238E27FC236}">
                <a16:creationId xmlns:a16="http://schemas.microsoft.com/office/drawing/2014/main" id="{9662B907-127C-4743-A0A8-22057924EA93}"/>
              </a:ext>
            </a:extLst>
          </p:cNvPr>
          <p:cNvSpPr txBox="1">
            <a:spLocks noChangeArrowheads="1"/>
          </p:cNvSpPr>
          <p:nvPr/>
        </p:nvSpPr>
        <p:spPr bwMode="auto">
          <a:xfrm>
            <a:off x="179388" y="115888"/>
            <a:ext cx="6410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a:t>Hidden </a:t>
            </a:r>
          </a:p>
          <a:p>
            <a:pPr eaLnBrk="1" hangingPunct="1">
              <a:spcBef>
                <a:spcPct val="0"/>
              </a:spcBef>
              <a:buFontTx/>
              <a:buNone/>
            </a:pPr>
            <a:r>
              <a:rPr lang="de-DE" altLang="de-DE" sz="2800" b="1"/>
              <a:t>Valley</a:t>
            </a:r>
          </a:p>
        </p:txBody>
      </p:sp>
    </p:spTree>
    <p:extLst>
      <p:ext uri="{BB962C8B-B14F-4D97-AF65-F5344CB8AC3E}">
        <p14:creationId xmlns:p14="http://schemas.microsoft.com/office/powerpoint/2010/main" val="1816738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64514" name="Textfeld 4">
            <a:extLst>
              <a:ext uri="{FF2B5EF4-FFF2-40B4-BE49-F238E27FC236}">
                <a16:creationId xmlns:a16="http://schemas.microsoft.com/office/drawing/2014/main" id="{1D41903C-99D6-4000-B7CE-8555D7E7DA76}"/>
              </a:ext>
            </a:extLst>
          </p:cNvPr>
          <p:cNvSpPr txBox="1">
            <a:spLocks noChangeArrowheads="1"/>
          </p:cNvSpPr>
          <p:nvPr/>
        </p:nvSpPr>
        <p:spPr bwMode="auto">
          <a:xfrm>
            <a:off x="179388" y="115888"/>
            <a:ext cx="6410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a:solidFill>
                  <a:srgbClr val="990000"/>
                </a:solidFill>
              </a:rPr>
              <a:t>Pahrump </a:t>
            </a:r>
          </a:p>
          <a:p>
            <a:pPr eaLnBrk="1" hangingPunct="1">
              <a:spcBef>
                <a:spcPct val="0"/>
              </a:spcBef>
              <a:buFontTx/>
              <a:buNone/>
            </a:pPr>
            <a:r>
              <a:rPr lang="de-DE" altLang="de-DE" sz="2800" b="1">
                <a:solidFill>
                  <a:srgbClr val="990000"/>
                </a:solidFill>
              </a:rPr>
              <a:t>Hills</a:t>
            </a:r>
          </a:p>
          <a:p>
            <a:pPr eaLnBrk="1" hangingPunct="1">
              <a:spcBef>
                <a:spcPct val="0"/>
              </a:spcBef>
              <a:buFontTx/>
              <a:buNone/>
            </a:pPr>
            <a:endParaRPr lang="de-DE" altLang="de-DE" sz="2800" b="1">
              <a:solidFill>
                <a:srgbClr val="990000"/>
              </a:solidFill>
            </a:endParaRPr>
          </a:p>
          <a:p>
            <a:pPr eaLnBrk="1" hangingPunct="1">
              <a:spcBef>
                <a:spcPct val="0"/>
              </a:spcBef>
              <a:buFontTx/>
              <a:buNone/>
            </a:pPr>
            <a:r>
              <a:rPr lang="de-DE" altLang="de-DE" sz="2000" b="1">
                <a:solidFill>
                  <a:srgbClr val="993300"/>
                </a:solidFill>
              </a:rPr>
              <a:t>Confidence Hills</a:t>
            </a:r>
          </a:p>
          <a:p>
            <a:pPr eaLnBrk="1" hangingPunct="1">
              <a:spcBef>
                <a:spcPct val="0"/>
              </a:spcBef>
              <a:buFontTx/>
              <a:buNone/>
            </a:pPr>
            <a:r>
              <a:rPr lang="de-DE" altLang="de-DE" sz="2000" b="1">
                <a:solidFill>
                  <a:srgbClr val="993300"/>
                </a:solidFill>
              </a:rPr>
              <a:t>target</a:t>
            </a:r>
          </a:p>
          <a:p>
            <a:pPr eaLnBrk="1" hangingPunct="1">
              <a:spcBef>
                <a:spcPct val="0"/>
              </a:spcBef>
              <a:buFontTx/>
              <a:buNone/>
            </a:pPr>
            <a:endParaRPr lang="de-DE" altLang="de-DE" sz="2000" b="1">
              <a:solidFill>
                <a:srgbClr val="993300"/>
              </a:solidFill>
            </a:endParaRPr>
          </a:p>
        </p:txBody>
      </p:sp>
      <p:pic>
        <p:nvPicPr>
          <p:cNvPr id="64515" name="Grafik 1">
            <a:extLst>
              <a:ext uri="{FF2B5EF4-FFF2-40B4-BE49-F238E27FC236}">
                <a16:creationId xmlns:a16="http://schemas.microsoft.com/office/drawing/2014/main" id="{EC142BEF-4E54-4FB5-A564-4952E6538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92075"/>
            <a:ext cx="8696325"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16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65538" name="Grafik 1">
            <a:extLst>
              <a:ext uri="{FF2B5EF4-FFF2-40B4-BE49-F238E27FC236}">
                <a16:creationId xmlns:a16="http://schemas.microsoft.com/office/drawing/2014/main" id="{4BFAF2B0-7A52-47C3-BD1D-28A0658A97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feld 4">
            <a:extLst>
              <a:ext uri="{FF2B5EF4-FFF2-40B4-BE49-F238E27FC236}">
                <a16:creationId xmlns:a16="http://schemas.microsoft.com/office/drawing/2014/main" id="{C8B22ED7-2DFE-457D-BD84-682AE1A7D103}"/>
              </a:ext>
            </a:extLst>
          </p:cNvPr>
          <p:cNvSpPr txBox="1">
            <a:spLocks noChangeArrowheads="1"/>
          </p:cNvSpPr>
          <p:nvPr/>
        </p:nvSpPr>
        <p:spPr bwMode="auto">
          <a:xfrm>
            <a:off x="179388" y="115888"/>
            <a:ext cx="6410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err="1">
                <a:solidFill>
                  <a:schemeClr val="bg1"/>
                </a:solidFill>
              </a:rPr>
              <a:t>Pahrump</a:t>
            </a:r>
            <a:r>
              <a:rPr lang="de-DE" altLang="de-DE" sz="2800" b="1" dirty="0">
                <a:solidFill>
                  <a:schemeClr val="bg1"/>
                </a:solidFill>
              </a:rPr>
              <a:t> </a:t>
            </a:r>
          </a:p>
          <a:p>
            <a:pPr eaLnBrk="1" hangingPunct="1">
              <a:spcBef>
                <a:spcPct val="0"/>
              </a:spcBef>
              <a:buFontTx/>
              <a:buNone/>
            </a:pPr>
            <a:r>
              <a:rPr lang="de-DE" altLang="de-DE" sz="2800" b="1" dirty="0">
                <a:solidFill>
                  <a:schemeClr val="bg1"/>
                </a:solidFill>
              </a:rPr>
              <a:t>Hills</a:t>
            </a:r>
          </a:p>
          <a:p>
            <a:pPr eaLnBrk="1" hangingPunct="1">
              <a:spcBef>
                <a:spcPct val="0"/>
              </a:spcBef>
              <a:buFontTx/>
              <a:buNone/>
            </a:pPr>
            <a:endParaRPr lang="de-DE" altLang="de-DE" sz="2800" b="1" dirty="0">
              <a:solidFill>
                <a:schemeClr val="bg1"/>
              </a:solidFill>
            </a:endParaRPr>
          </a:p>
          <a:p>
            <a:pPr eaLnBrk="1" hangingPunct="1">
              <a:spcBef>
                <a:spcPct val="0"/>
              </a:spcBef>
              <a:buFontTx/>
              <a:buNone/>
            </a:pPr>
            <a:r>
              <a:rPr lang="de-DE" altLang="de-DE" sz="2000" b="1" dirty="0" err="1">
                <a:solidFill>
                  <a:schemeClr val="bg1"/>
                </a:solidFill>
              </a:rPr>
              <a:t>Confidence</a:t>
            </a:r>
            <a:r>
              <a:rPr lang="de-DE" altLang="de-DE" sz="2000" b="1" dirty="0">
                <a:solidFill>
                  <a:schemeClr val="bg1"/>
                </a:solidFill>
              </a:rPr>
              <a:t> Hills</a:t>
            </a:r>
          </a:p>
          <a:p>
            <a:pPr eaLnBrk="1" hangingPunct="1">
              <a:spcBef>
                <a:spcPct val="0"/>
              </a:spcBef>
              <a:buFontTx/>
              <a:buNone/>
            </a:pPr>
            <a:r>
              <a:rPr lang="de-DE" altLang="de-DE" sz="2000" b="1" dirty="0" err="1">
                <a:solidFill>
                  <a:schemeClr val="bg1"/>
                </a:solidFill>
              </a:rPr>
              <a:t>target</a:t>
            </a:r>
            <a:endParaRPr lang="de-DE" altLang="de-DE" sz="2000" b="1" dirty="0">
              <a:solidFill>
                <a:schemeClr val="bg1"/>
              </a:solidFill>
            </a:endParaRPr>
          </a:p>
          <a:p>
            <a:pPr eaLnBrk="1" hangingPunct="1">
              <a:spcBef>
                <a:spcPct val="0"/>
              </a:spcBef>
              <a:buFontTx/>
              <a:buNone/>
            </a:pPr>
            <a:endParaRPr lang="de-DE" altLang="de-DE" sz="2000" b="1" dirty="0">
              <a:solidFill>
                <a:schemeClr val="bg1"/>
              </a:solidFill>
            </a:endParaRPr>
          </a:p>
        </p:txBody>
      </p:sp>
      <p:sp>
        <p:nvSpPr>
          <p:cNvPr id="65540" name="Textfeld 3">
            <a:extLst>
              <a:ext uri="{FF2B5EF4-FFF2-40B4-BE49-F238E27FC236}">
                <a16:creationId xmlns:a16="http://schemas.microsoft.com/office/drawing/2014/main" id="{229AD6BF-F2E5-4E36-9EE5-DB61ED83EDF2}"/>
              </a:ext>
            </a:extLst>
          </p:cNvPr>
          <p:cNvSpPr txBox="1">
            <a:spLocks noChangeArrowheads="1"/>
          </p:cNvSpPr>
          <p:nvPr/>
        </p:nvSpPr>
        <p:spPr bwMode="auto">
          <a:xfrm>
            <a:off x="7967663" y="6570663"/>
            <a:ext cx="1176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Image:NASA/JPL</a:t>
            </a:r>
          </a:p>
        </p:txBody>
      </p:sp>
    </p:spTree>
    <p:extLst>
      <p:ext uri="{BB962C8B-B14F-4D97-AF65-F5344CB8AC3E}">
        <p14:creationId xmlns:p14="http://schemas.microsoft.com/office/powerpoint/2010/main" val="328720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70658" name="Grafik 1">
            <a:extLst>
              <a:ext uri="{FF2B5EF4-FFF2-40B4-BE49-F238E27FC236}">
                <a16:creationId xmlns:a16="http://schemas.microsoft.com/office/drawing/2014/main" id="{7CB004F2-E285-4C16-A099-3BE5BE830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25195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feld 2">
            <a:extLst>
              <a:ext uri="{FF2B5EF4-FFF2-40B4-BE49-F238E27FC236}">
                <a16:creationId xmlns:a16="http://schemas.microsoft.com/office/drawing/2014/main" id="{455A4D5C-20EA-434F-AE8B-D18DFF3DB64A}"/>
              </a:ext>
            </a:extLst>
          </p:cNvPr>
          <p:cNvSpPr txBox="1">
            <a:spLocks noChangeArrowheads="1"/>
          </p:cNvSpPr>
          <p:nvPr/>
        </p:nvSpPr>
        <p:spPr bwMode="auto">
          <a:xfrm>
            <a:off x="323850" y="250825"/>
            <a:ext cx="2503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err="1">
                <a:solidFill>
                  <a:schemeClr val="bg1"/>
                </a:solidFill>
              </a:rPr>
              <a:t>Mojave</a:t>
            </a:r>
            <a:r>
              <a:rPr lang="de-DE" altLang="de-DE" sz="2800" b="1" dirty="0">
                <a:solidFill>
                  <a:schemeClr val="bg1"/>
                </a:solidFill>
              </a:rPr>
              <a:t> </a:t>
            </a:r>
            <a:r>
              <a:rPr lang="de-DE" altLang="de-DE" sz="2800" b="1" dirty="0" err="1">
                <a:solidFill>
                  <a:schemeClr val="bg1"/>
                </a:solidFill>
              </a:rPr>
              <a:t>target</a:t>
            </a:r>
            <a:endParaRPr lang="de-DE" altLang="de-DE" sz="2800" b="1" dirty="0">
              <a:solidFill>
                <a:schemeClr val="bg1"/>
              </a:solidFill>
            </a:endParaRPr>
          </a:p>
        </p:txBody>
      </p:sp>
    </p:spTree>
    <p:extLst>
      <p:ext uri="{BB962C8B-B14F-4D97-AF65-F5344CB8AC3E}">
        <p14:creationId xmlns:p14="http://schemas.microsoft.com/office/powerpoint/2010/main" val="2891264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71682" name="Textfeld 2">
            <a:extLst>
              <a:ext uri="{FF2B5EF4-FFF2-40B4-BE49-F238E27FC236}">
                <a16:creationId xmlns:a16="http://schemas.microsoft.com/office/drawing/2014/main" id="{FD92FF1E-994C-480E-ACBD-31B77DC62470}"/>
              </a:ext>
            </a:extLst>
          </p:cNvPr>
          <p:cNvSpPr txBox="1">
            <a:spLocks noChangeArrowheads="1"/>
          </p:cNvSpPr>
          <p:nvPr/>
        </p:nvSpPr>
        <p:spPr bwMode="auto">
          <a:xfrm>
            <a:off x="323850" y="250825"/>
            <a:ext cx="2803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a:t>Buckskin selfie</a:t>
            </a:r>
          </a:p>
        </p:txBody>
      </p:sp>
      <p:pic>
        <p:nvPicPr>
          <p:cNvPr id="71683" name="Grafik 1">
            <a:extLst>
              <a:ext uri="{FF2B5EF4-FFF2-40B4-BE49-F238E27FC236}">
                <a16:creationId xmlns:a16="http://schemas.microsoft.com/office/drawing/2014/main" id="{0B6CF2A1-1412-4C23-ABAC-B7CB24C6F2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5325"/>
            <a:ext cx="91440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1915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72706" name="Textfeld 2">
            <a:extLst>
              <a:ext uri="{FF2B5EF4-FFF2-40B4-BE49-F238E27FC236}">
                <a16:creationId xmlns:a16="http://schemas.microsoft.com/office/drawing/2014/main" id="{BD5651BF-1B4A-49A8-BF79-05B31D02A5A5}"/>
              </a:ext>
            </a:extLst>
          </p:cNvPr>
          <p:cNvSpPr txBox="1">
            <a:spLocks noChangeArrowheads="1"/>
          </p:cNvSpPr>
          <p:nvPr/>
        </p:nvSpPr>
        <p:spPr bwMode="auto">
          <a:xfrm>
            <a:off x="323850" y="250825"/>
            <a:ext cx="1722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b="1" dirty="0" err="1"/>
              <a:t>Mt</a:t>
            </a:r>
            <a:r>
              <a:rPr lang="de-DE" altLang="de-DE" sz="2800" b="1" dirty="0"/>
              <a:t> Sharp</a:t>
            </a:r>
          </a:p>
        </p:txBody>
      </p:sp>
      <p:pic>
        <p:nvPicPr>
          <p:cNvPr id="72707" name="Grafik 1">
            <a:extLst>
              <a:ext uri="{FF2B5EF4-FFF2-40B4-BE49-F238E27FC236}">
                <a16:creationId xmlns:a16="http://schemas.microsoft.com/office/drawing/2014/main" id="{8C95D47B-1BB6-4CD7-89CA-C50A62DBB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8400"/>
            <a:ext cx="91440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848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73730" name="Grafik 1">
            <a:extLst>
              <a:ext uri="{FF2B5EF4-FFF2-40B4-BE49-F238E27FC236}">
                <a16:creationId xmlns:a16="http://schemas.microsoft.com/office/drawing/2014/main" id="{384993E3-BA63-4DED-ACF1-4793E4C364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0"/>
            <a:ext cx="606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549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Grafik 1">
            <a:extLst>
              <a:ext uri="{FF2B5EF4-FFF2-40B4-BE49-F238E27FC236}">
                <a16:creationId xmlns:a16="http://schemas.microsoft.com/office/drawing/2014/main" id="{B81DB1D9-4A18-4C5B-A286-0BDC90078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7338"/>
            <a:ext cx="91440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feld 1">
            <a:extLst>
              <a:ext uri="{FF2B5EF4-FFF2-40B4-BE49-F238E27FC236}">
                <a16:creationId xmlns:a16="http://schemas.microsoft.com/office/drawing/2014/main" id="{33E89FE4-F858-415C-B05E-8CD7D1AE22EF}"/>
              </a:ext>
            </a:extLst>
          </p:cNvPr>
          <p:cNvSpPr txBox="1">
            <a:spLocks noChangeArrowheads="1"/>
          </p:cNvSpPr>
          <p:nvPr/>
        </p:nvSpPr>
        <p:spPr bwMode="auto">
          <a:xfrm>
            <a:off x="6732588" y="6570663"/>
            <a:ext cx="233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Dingo Gap, sol 538, Image:NASA/JPL</a:t>
            </a:r>
          </a:p>
        </p:txBody>
      </p:sp>
      <p:sp>
        <p:nvSpPr>
          <p:cNvPr id="2" name="TextBox 1"/>
          <p:cNvSpPr txBox="1"/>
          <p:nvPr/>
        </p:nvSpPr>
        <p:spPr>
          <a:xfrm>
            <a:off x="251520" y="692696"/>
            <a:ext cx="8568952" cy="4801314"/>
          </a:xfrm>
          <a:prstGeom prst="rect">
            <a:avLst/>
          </a:prstGeom>
          <a:solidFill>
            <a:schemeClr val="bg1">
              <a:alpha val="50000"/>
            </a:schemeClr>
          </a:solidFill>
        </p:spPr>
        <p:txBody>
          <a:bodyPr wrap="square" rtlCol="0">
            <a:spAutoFit/>
          </a:bodyPr>
          <a:lstStyle/>
          <a:p>
            <a:r>
              <a:rPr lang="de-DE" dirty="0"/>
              <a:t>MER </a:t>
            </a:r>
            <a:r>
              <a:rPr lang="de-DE" dirty="0" err="1"/>
              <a:t>rovers</a:t>
            </a:r>
            <a:r>
              <a:rPr lang="de-DE" dirty="0"/>
              <a:t>:</a:t>
            </a:r>
            <a:endParaRPr lang="en-US" dirty="0"/>
          </a:p>
          <a:p>
            <a:r>
              <a:rPr lang="en-GB" u="sng" dirty="0">
                <a:hlinkClick r:id="rId3">
                  <a:extLst>
                    <a:ext uri="{A12FA001-AC4F-418D-AE19-62706E023703}">
                      <ahyp:hlinkClr xmlns:ahyp="http://schemas.microsoft.com/office/drawing/2018/hyperlinkcolor" val="tx"/>
                    </a:ext>
                  </a:extLst>
                </a:hlinkClick>
              </a:rPr>
              <a:t>Mars Rover Opportunity - Mars Missions - NASA Jet Propulsion Laboratory</a:t>
            </a:r>
            <a:endParaRPr lang="en-US" dirty="0"/>
          </a:p>
          <a:p>
            <a:r>
              <a:rPr lang="en-GB" dirty="0"/>
              <a:t>Curiosity rover:</a:t>
            </a:r>
            <a:endParaRPr lang="en-US" dirty="0"/>
          </a:p>
          <a:p>
            <a:r>
              <a:rPr lang="en-GB" u="sng" dirty="0">
                <a:hlinkClick r:id="rId4">
                  <a:extLst>
                    <a:ext uri="{A12FA001-AC4F-418D-AE19-62706E023703}">
                      <ahyp:hlinkClr xmlns:ahyp="http://schemas.microsoft.com/office/drawing/2018/hyperlinkcolor" val="tx"/>
                    </a:ext>
                  </a:extLst>
                </a:hlinkClick>
              </a:rPr>
              <a:t>Home | Curiosity – NASA Mars Exploration</a:t>
            </a:r>
            <a:endParaRPr lang="en-US" dirty="0"/>
          </a:p>
          <a:p>
            <a:r>
              <a:rPr lang="en-GB" dirty="0"/>
              <a:t>Perseverance rover:</a:t>
            </a:r>
            <a:endParaRPr lang="en-US" dirty="0"/>
          </a:p>
          <a:p>
            <a:r>
              <a:rPr lang="en-GB" u="sng" dirty="0">
                <a:hlinkClick r:id="rId5">
                  <a:extLst>
                    <a:ext uri="{A12FA001-AC4F-418D-AE19-62706E023703}">
                      <ahyp:hlinkClr xmlns:ahyp="http://schemas.microsoft.com/office/drawing/2018/hyperlinkcolor" val="tx"/>
                    </a:ext>
                  </a:extLst>
                </a:hlinkClick>
              </a:rPr>
              <a:t>Mars 2020 Perseverance Rover - NASA Mars</a:t>
            </a:r>
            <a:endParaRPr lang="en-US" dirty="0"/>
          </a:p>
          <a:p>
            <a:r>
              <a:rPr lang="en-GB" dirty="0"/>
              <a:t>Viking mission:</a:t>
            </a:r>
            <a:endParaRPr lang="en-US" dirty="0"/>
          </a:p>
          <a:p>
            <a:r>
              <a:rPr lang="en-GB" u="sng" dirty="0">
                <a:hlinkClick r:id="rId6">
                  <a:extLst>
                    <a:ext uri="{A12FA001-AC4F-418D-AE19-62706E023703}">
                      <ahyp:hlinkClr xmlns:ahyp="http://schemas.microsoft.com/office/drawing/2018/hyperlinkcolor" val="tx"/>
                    </a:ext>
                  </a:extLst>
                </a:hlinkClick>
              </a:rPr>
              <a:t>Viking 1 &amp; 2 | Missions – NASA Mars Exploration</a:t>
            </a:r>
            <a:endParaRPr lang="en-US" dirty="0"/>
          </a:p>
          <a:p>
            <a:r>
              <a:rPr lang="en-GB" dirty="0"/>
              <a:t> </a:t>
            </a:r>
            <a:endParaRPr lang="en-US" dirty="0"/>
          </a:p>
          <a:p>
            <a:r>
              <a:rPr lang="en-GB" dirty="0"/>
              <a:t>Planetary Photo Journal:</a:t>
            </a:r>
            <a:endParaRPr lang="en-US" dirty="0"/>
          </a:p>
          <a:p>
            <a:r>
              <a:rPr lang="en-GB" u="sng" dirty="0">
                <a:hlinkClick r:id="rId7">
                  <a:extLst>
                    <a:ext uri="{A12FA001-AC4F-418D-AE19-62706E023703}">
                      <ahyp:hlinkClr xmlns:ahyp="http://schemas.microsoft.com/office/drawing/2018/hyperlinkcolor" val="tx"/>
                    </a:ext>
                  </a:extLst>
                </a:hlinkClick>
              </a:rPr>
              <a:t>Photojournal: NASA's Image Access Home Page</a:t>
            </a:r>
            <a:endParaRPr lang="en-US" dirty="0"/>
          </a:p>
          <a:p>
            <a:r>
              <a:rPr lang="en-GB" dirty="0"/>
              <a:t> </a:t>
            </a:r>
            <a:endParaRPr lang="en-US" dirty="0"/>
          </a:p>
          <a:p>
            <a:r>
              <a:rPr lang="en-GB" dirty="0"/>
              <a:t>Planet Mars:</a:t>
            </a:r>
            <a:endParaRPr lang="en-US" dirty="0"/>
          </a:p>
          <a:p>
            <a:r>
              <a:rPr lang="en-GB" u="sng" dirty="0">
                <a:hlinkClick r:id="rId8">
                  <a:extLst>
                    <a:ext uri="{A12FA001-AC4F-418D-AE19-62706E023703}">
                      <ahyp:hlinkClr xmlns:ahyp="http://schemas.microsoft.com/office/drawing/2018/hyperlinkcolor" val="tx"/>
                    </a:ext>
                  </a:extLst>
                </a:hlinkClick>
              </a:rPr>
              <a:t>Overview | Mars – NASA Solar System Exploration</a:t>
            </a:r>
            <a:endParaRPr lang="en-US" dirty="0"/>
          </a:p>
          <a:p>
            <a:r>
              <a:rPr lang="en-GB" u="sng" dirty="0">
                <a:hlinkClick r:id="rId9">
                  <a:extLst>
                    <a:ext uri="{A12FA001-AC4F-418D-AE19-62706E023703}">
                      <ahyp:hlinkClr xmlns:ahyp="http://schemas.microsoft.com/office/drawing/2018/hyperlinkcolor" val="tx"/>
                    </a:ext>
                  </a:extLst>
                </a:hlinkClick>
              </a:rPr>
              <a:t>Mars Resources – NASA Solar System Exploration</a:t>
            </a:r>
            <a:endParaRPr lang="en-US" dirty="0"/>
          </a:p>
          <a:p>
            <a:r>
              <a:rPr lang="en-GB" u="sng" dirty="0">
                <a:hlinkClick r:id="rId10">
                  <a:extLst>
                    <a:ext uri="{A12FA001-AC4F-418D-AE19-62706E023703}">
                      <ahyp:hlinkClr xmlns:ahyp="http://schemas.microsoft.com/office/drawing/2018/hyperlinkcolor" val="tx"/>
                    </a:ext>
                  </a:extLst>
                </a:hlinkClick>
              </a:rPr>
              <a:t>Mars for Educators - NASA Mars</a:t>
            </a:r>
            <a:endParaRPr lang="en-US" dirty="0"/>
          </a:p>
          <a:p>
            <a:r>
              <a:rPr lang="en-GB" dirty="0"/>
              <a:t> </a:t>
            </a:r>
            <a:endParaRPr lang="en-US" dirty="0"/>
          </a:p>
        </p:txBody>
      </p:sp>
      <p:sp>
        <p:nvSpPr>
          <p:cNvPr id="3" name="TextBox 2"/>
          <p:cNvSpPr txBox="1"/>
          <p:nvPr/>
        </p:nvSpPr>
        <p:spPr>
          <a:xfrm>
            <a:off x="3402449" y="5576202"/>
            <a:ext cx="2339102" cy="646331"/>
          </a:xfrm>
          <a:prstGeom prst="rect">
            <a:avLst/>
          </a:prstGeom>
          <a:noFill/>
        </p:spPr>
        <p:txBody>
          <a:bodyPr wrap="none" rtlCol="0">
            <a:spAutoFit/>
          </a:bodyPr>
          <a:lstStyle/>
          <a:p>
            <a:pPr algn="ctr"/>
            <a:r>
              <a:rPr lang="en-US" sz="3600">
                <a:solidFill>
                  <a:schemeClr val="bg1"/>
                </a:solidFill>
              </a:rPr>
              <a:t>Thank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6CF98D0-F2F4-404F-8436-5C0F7D5AEDA7}"/>
              </a:ext>
            </a:extLst>
          </p:cNvPr>
          <p:cNvSpPr txBox="1">
            <a:spLocks noChangeArrowheads="1"/>
          </p:cNvSpPr>
          <p:nvPr/>
        </p:nvSpPr>
        <p:spPr bwMode="auto">
          <a:xfrm>
            <a:off x="278060" y="188640"/>
            <a:ext cx="62451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sz="2800" b="1"/>
              <a:t>Mars </a:t>
            </a:r>
            <a:r>
              <a:rPr lang="en-GB" sz="2800" b="1"/>
              <a:t>Express (2004) – ESA mission</a:t>
            </a:r>
            <a:endParaRPr lang="de-DE" altLang="de-DE" sz="2800" b="1"/>
          </a:p>
        </p:txBody>
      </p:sp>
      <p:pic>
        <p:nvPicPr>
          <p:cNvPr id="3" name="Picture 2">
            <a:extLst>
              <a:ext uri="{FF2B5EF4-FFF2-40B4-BE49-F238E27FC236}">
                <a16:creationId xmlns:a16="http://schemas.microsoft.com/office/drawing/2014/main" id="{2A79D791-8E8E-EE4C-B5B4-4E14A274D85C}"/>
              </a:ext>
            </a:extLst>
          </p:cNvPr>
          <p:cNvPicPr>
            <a:picLocks noChangeAspect="1"/>
          </p:cNvPicPr>
          <p:nvPr/>
        </p:nvPicPr>
        <p:blipFill rotWithShape="1">
          <a:blip r:embed="rId3"/>
          <a:srcRect r="11762"/>
          <a:stretch/>
        </p:blipFill>
        <p:spPr>
          <a:xfrm>
            <a:off x="4581939" y="1855575"/>
            <a:ext cx="4470414" cy="4797152"/>
          </a:xfrm>
          <a:prstGeom prst="rect">
            <a:avLst/>
          </a:prstGeom>
        </p:spPr>
      </p:pic>
      <p:sp>
        <p:nvSpPr>
          <p:cNvPr id="4" name="Rectangle 3">
            <a:extLst>
              <a:ext uri="{FF2B5EF4-FFF2-40B4-BE49-F238E27FC236}">
                <a16:creationId xmlns:a16="http://schemas.microsoft.com/office/drawing/2014/main" id="{5ADB6A5A-AFF8-B443-905D-F6A350910A63}"/>
              </a:ext>
            </a:extLst>
          </p:cNvPr>
          <p:cNvSpPr/>
          <p:nvPr/>
        </p:nvSpPr>
        <p:spPr>
          <a:xfrm>
            <a:off x="-20893" y="1614772"/>
            <a:ext cx="4572000" cy="5016758"/>
          </a:xfrm>
          <a:prstGeom prst="rect">
            <a:avLst/>
          </a:prstGeom>
        </p:spPr>
        <p:txBody>
          <a:bodyPr>
            <a:spAutoFit/>
          </a:bodyPr>
          <a:lstStyle/>
          <a:p>
            <a:r>
              <a:rPr lang="en-US" sz="2000">
                <a:solidFill>
                  <a:srgbClr val="003247"/>
                </a:solidFill>
              </a:rPr>
              <a:t>Mars Express hosts eight scientific instruments: </a:t>
            </a:r>
          </a:p>
          <a:p>
            <a:pPr marL="342900" indent="-342900">
              <a:buFont typeface="Arial" panose="020B0604020202020204" pitchFamily="34" charset="0"/>
              <a:buChar char="•"/>
            </a:pPr>
            <a:r>
              <a:rPr lang="en-US" sz="2000" b="1">
                <a:solidFill>
                  <a:srgbClr val="003247"/>
                </a:solidFill>
              </a:rPr>
              <a:t>HRSC</a:t>
            </a:r>
            <a:r>
              <a:rPr lang="en-US" sz="2000">
                <a:solidFill>
                  <a:srgbClr val="003247"/>
                </a:solidFill>
              </a:rPr>
              <a:t> (High Resolution Stereo Camera)</a:t>
            </a:r>
          </a:p>
          <a:p>
            <a:pPr marL="342900" indent="-342900">
              <a:buFont typeface="Arial" panose="020B0604020202020204" pitchFamily="34" charset="0"/>
              <a:buChar char="•"/>
            </a:pPr>
            <a:r>
              <a:rPr lang="en-US" sz="2000" b="1">
                <a:solidFill>
                  <a:srgbClr val="003247"/>
                </a:solidFill>
              </a:rPr>
              <a:t>OMEGA</a:t>
            </a:r>
            <a:r>
              <a:rPr lang="en-US" sz="2000">
                <a:solidFill>
                  <a:srgbClr val="003247"/>
                </a:solidFill>
              </a:rPr>
              <a:t> (Visible and Infrared Mineralogical Mapping Spectrometer)</a:t>
            </a:r>
          </a:p>
          <a:p>
            <a:pPr marL="342900" indent="-342900">
              <a:buFont typeface="Arial" panose="020B0604020202020204" pitchFamily="34" charset="0"/>
              <a:buChar char="•"/>
            </a:pPr>
            <a:r>
              <a:rPr lang="en-US" sz="2000" b="1">
                <a:solidFill>
                  <a:srgbClr val="003247"/>
                </a:solidFill>
              </a:rPr>
              <a:t>MARSIS</a:t>
            </a:r>
            <a:r>
              <a:rPr lang="en-US" sz="2000">
                <a:solidFill>
                  <a:srgbClr val="003247"/>
                </a:solidFill>
              </a:rPr>
              <a:t> (Sub-surface Sounding Radar Altimeter) </a:t>
            </a:r>
          </a:p>
          <a:p>
            <a:pPr marL="342900" indent="-342900">
              <a:buFont typeface="Arial" panose="020B0604020202020204" pitchFamily="34" charset="0"/>
              <a:buChar char="•"/>
            </a:pPr>
            <a:r>
              <a:rPr lang="en-US" sz="2000" b="1">
                <a:solidFill>
                  <a:srgbClr val="003247"/>
                </a:solidFill>
              </a:rPr>
              <a:t>PFS</a:t>
            </a:r>
            <a:r>
              <a:rPr lang="en-US" sz="2000">
                <a:solidFill>
                  <a:srgbClr val="003247"/>
                </a:solidFill>
              </a:rPr>
              <a:t> (Planetary Fourier Spectrometer) SPICAM (Ultraviolet and Infrared Atmospheric Spectrometer), </a:t>
            </a:r>
          </a:p>
          <a:p>
            <a:pPr marL="342900" indent="-342900">
              <a:buFont typeface="Arial" panose="020B0604020202020204" pitchFamily="34" charset="0"/>
              <a:buChar char="•"/>
            </a:pPr>
            <a:r>
              <a:rPr lang="en-US" sz="2000" b="1">
                <a:solidFill>
                  <a:srgbClr val="003247"/>
                </a:solidFill>
              </a:rPr>
              <a:t>ASPERA</a:t>
            </a:r>
            <a:r>
              <a:rPr lang="en-US" sz="2000">
                <a:solidFill>
                  <a:srgbClr val="003247"/>
                </a:solidFill>
              </a:rPr>
              <a:t> (Energetic Neutral Atoms </a:t>
            </a:r>
            <a:r>
              <a:rPr lang="en-US" sz="2000" err="1">
                <a:solidFill>
                  <a:srgbClr val="003247"/>
                </a:solidFill>
              </a:rPr>
              <a:t>Analyser</a:t>
            </a:r>
            <a:r>
              <a:rPr lang="en-US" sz="2000">
                <a:solidFill>
                  <a:srgbClr val="003247"/>
                </a:solidFill>
              </a:rPr>
              <a:t>) </a:t>
            </a:r>
          </a:p>
          <a:p>
            <a:pPr marL="342900" indent="-342900">
              <a:buFont typeface="Arial" panose="020B0604020202020204" pitchFamily="34" charset="0"/>
              <a:buChar char="•"/>
            </a:pPr>
            <a:r>
              <a:rPr lang="en-US" sz="2000">
                <a:solidFill>
                  <a:srgbClr val="003247"/>
                </a:solidFill>
              </a:rPr>
              <a:t>VMC (Visual Monitoring Camera).</a:t>
            </a:r>
            <a:endParaRPr lang="it-IT" sz="2000"/>
          </a:p>
        </p:txBody>
      </p:sp>
      <p:sp>
        <p:nvSpPr>
          <p:cNvPr id="5" name="TextBox 4">
            <a:extLst>
              <a:ext uri="{FF2B5EF4-FFF2-40B4-BE49-F238E27FC236}">
                <a16:creationId xmlns:a16="http://schemas.microsoft.com/office/drawing/2014/main" id="{ECFD3288-8C05-6A40-8F1F-DD32918BB74D}"/>
              </a:ext>
            </a:extLst>
          </p:cNvPr>
          <p:cNvSpPr txBox="1"/>
          <p:nvPr/>
        </p:nvSpPr>
        <p:spPr>
          <a:xfrm>
            <a:off x="6898926" y="6272644"/>
            <a:ext cx="2146742" cy="369332"/>
          </a:xfrm>
          <a:prstGeom prst="rect">
            <a:avLst/>
          </a:prstGeom>
          <a:noFill/>
        </p:spPr>
        <p:txBody>
          <a:bodyPr wrap="none" rtlCol="0">
            <a:spAutoFit/>
          </a:bodyPr>
          <a:lstStyle/>
          <a:p>
            <a:r>
              <a:rPr lang="it-IT" i="1" err="1">
                <a:solidFill>
                  <a:schemeClr val="bg1"/>
                </a:solidFill>
              </a:rPr>
              <a:t>Jezero</a:t>
            </a:r>
            <a:r>
              <a:rPr lang="it-IT" i="1">
                <a:solidFill>
                  <a:schemeClr val="bg1"/>
                </a:solidFill>
              </a:rPr>
              <a:t> </a:t>
            </a:r>
            <a:r>
              <a:rPr lang="it-IT" i="1" err="1">
                <a:solidFill>
                  <a:schemeClr val="bg1"/>
                </a:solidFill>
              </a:rPr>
              <a:t>Crater</a:t>
            </a:r>
            <a:r>
              <a:rPr lang="it-IT" i="1">
                <a:solidFill>
                  <a:schemeClr val="bg1"/>
                </a:solidFill>
              </a:rPr>
              <a:t> delta</a:t>
            </a:r>
          </a:p>
        </p:txBody>
      </p:sp>
    </p:spTree>
    <p:extLst>
      <p:ext uri="{BB962C8B-B14F-4D97-AF65-F5344CB8AC3E}">
        <p14:creationId xmlns:p14="http://schemas.microsoft.com/office/powerpoint/2010/main" val="1126460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EF3582-C7CA-D242-8DD9-8645951D5F99}"/>
              </a:ext>
            </a:extLst>
          </p:cNvPr>
          <p:cNvSpPr/>
          <p:nvPr/>
        </p:nvSpPr>
        <p:spPr>
          <a:xfrm>
            <a:off x="216757" y="169476"/>
            <a:ext cx="7739619" cy="523220"/>
          </a:xfrm>
          <a:prstGeom prst="rect">
            <a:avLst/>
          </a:prstGeom>
        </p:spPr>
        <p:txBody>
          <a:bodyPr wrap="none">
            <a:spAutoFit/>
          </a:bodyPr>
          <a:lstStyle/>
          <a:p>
            <a:pPr algn="ctr"/>
            <a:r>
              <a:rPr lang="en-US" sz="2800" b="1" dirty="0">
                <a:solidFill>
                  <a:srgbClr val="222222"/>
                </a:solidFill>
                <a:latin typeface="+mn-lt"/>
              </a:rPr>
              <a:t>Mars Reconnaissance Orbiter (2005) - NASA</a:t>
            </a:r>
            <a:endParaRPr lang="en-US" sz="2800" b="1" i="0" u="none" strike="noStrike" dirty="0">
              <a:solidFill>
                <a:srgbClr val="222222"/>
              </a:solidFill>
              <a:effectLst/>
              <a:latin typeface="+mn-lt"/>
            </a:endParaRPr>
          </a:p>
        </p:txBody>
      </p:sp>
      <p:sp>
        <p:nvSpPr>
          <p:cNvPr id="3" name="Rectangle 2">
            <a:extLst>
              <a:ext uri="{FF2B5EF4-FFF2-40B4-BE49-F238E27FC236}">
                <a16:creationId xmlns:a16="http://schemas.microsoft.com/office/drawing/2014/main" id="{FD4531B2-719A-B64A-87CC-0DFBE99E2CC1}"/>
              </a:ext>
            </a:extLst>
          </p:cNvPr>
          <p:cNvSpPr/>
          <p:nvPr/>
        </p:nvSpPr>
        <p:spPr>
          <a:xfrm>
            <a:off x="323528" y="980728"/>
            <a:ext cx="5769272" cy="830997"/>
          </a:xfrm>
          <a:prstGeom prst="rect">
            <a:avLst/>
          </a:prstGeom>
        </p:spPr>
        <p:txBody>
          <a:bodyPr wrap="none">
            <a:spAutoFit/>
          </a:bodyPr>
          <a:lstStyle/>
          <a:p>
            <a:r>
              <a:rPr lang="en-US" sz="2400">
                <a:solidFill>
                  <a:srgbClr val="222222"/>
                </a:solidFill>
                <a:latin typeface="Montserrat"/>
              </a:rPr>
              <a:t>High Resolution Imaging Experiment (HiRISE)</a:t>
            </a:r>
          </a:p>
          <a:p>
            <a:r>
              <a:rPr lang="en-US" sz="2400">
                <a:solidFill>
                  <a:srgbClr val="222222"/>
                </a:solidFill>
                <a:latin typeface="Montserrat"/>
              </a:rPr>
              <a:t>	</a:t>
            </a:r>
            <a:r>
              <a:rPr lang="en-US" sz="2400">
                <a:solidFill>
                  <a:srgbClr val="FF0000"/>
                </a:solidFill>
                <a:latin typeface="Montserrat"/>
              </a:rPr>
              <a:t>30cm/pixel resolution</a:t>
            </a:r>
            <a:endParaRPr lang="it-IT" sz="2400">
              <a:solidFill>
                <a:srgbClr val="FF0000"/>
              </a:solidFill>
            </a:endParaRPr>
          </a:p>
        </p:txBody>
      </p:sp>
      <p:pic>
        <p:nvPicPr>
          <p:cNvPr id="4" name="Picture 3">
            <a:extLst>
              <a:ext uri="{FF2B5EF4-FFF2-40B4-BE49-F238E27FC236}">
                <a16:creationId xmlns:a16="http://schemas.microsoft.com/office/drawing/2014/main" id="{F2C744AE-BA8A-6B47-ACD4-CC3F604E7DD8}"/>
              </a:ext>
            </a:extLst>
          </p:cNvPr>
          <p:cNvPicPr>
            <a:picLocks noChangeAspect="1"/>
          </p:cNvPicPr>
          <p:nvPr/>
        </p:nvPicPr>
        <p:blipFill>
          <a:blip r:embed="rId2"/>
          <a:stretch>
            <a:fillRect/>
          </a:stretch>
        </p:blipFill>
        <p:spPr>
          <a:xfrm>
            <a:off x="1979712" y="1785407"/>
            <a:ext cx="6384788" cy="5171679"/>
          </a:xfrm>
          <a:prstGeom prst="rect">
            <a:avLst/>
          </a:prstGeom>
        </p:spPr>
      </p:pic>
      <p:sp>
        <p:nvSpPr>
          <p:cNvPr id="5" name="TextBox 4">
            <a:extLst>
              <a:ext uri="{FF2B5EF4-FFF2-40B4-BE49-F238E27FC236}">
                <a16:creationId xmlns:a16="http://schemas.microsoft.com/office/drawing/2014/main" id="{7E64E5D3-0A3C-AA4B-A70E-89BF3DC3E795}"/>
              </a:ext>
            </a:extLst>
          </p:cNvPr>
          <p:cNvSpPr txBox="1"/>
          <p:nvPr/>
        </p:nvSpPr>
        <p:spPr>
          <a:xfrm>
            <a:off x="0" y="6550223"/>
            <a:ext cx="2593980" cy="307777"/>
          </a:xfrm>
          <a:prstGeom prst="rect">
            <a:avLst/>
          </a:prstGeom>
          <a:noFill/>
        </p:spPr>
        <p:txBody>
          <a:bodyPr wrap="none" rtlCol="0">
            <a:spAutoFit/>
          </a:bodyPr>
          <a:lstStyle/>
          <a:p>
            <a:r>
              <a:rPr lang="it-IT" sz="1400" b="1" i="1" dirty="0"/>
              <a:t>Source: </a:t>
            </a:r>
            <a:r>
              <a:rPr lang="it-IT" sz="1400" b="1" i="1" dirty="0" err="1"/>
              <a:t>mars.nasa.gov</a:t>
            </a:r>
            <a:r>
              <a:rPr lang="it-IT" sz="1400" b="1" i="1" dirty="0"/>
              <a:t>/</a:t>
            </a:r>
            <a:r>
              <a:rPr lang="it-IT" sz="1400" b="1" i="1" dirty="0" err="1"/>
              <a:t>mro</a:t>
            </a:r>
            <a:r>
              <a:rPr lang="it-IT" sz="1400" b="1" i="1" dirty="0"/>
              <a:t>/</a:t>
            </a:r>
          </a:p>
        </p:txBody>
      </p:sp>
    </p:spTree>
    <p:extLst>
      <p:ext uri="{BB962C8B-B14F-4D97-AF65-F5344CB8AC3E}">
        <p14:creationId xmlns:p14="http://schemas.microsoft.com/office/powerpoint/2010/main" val="355344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DD4E00-D96F-2C42-BCC2-0C5BEA973B20}"/>
              </a:ext>
            </a:extLst>
          </p:cNvPr>
          <p:cNvSpPr/>
          <p:nvPr/>
        </p:nvSpPr>
        <p:spPr>
          <a:xfrm>
            <a:off x="179512" y="188640"/>
            <a:ext cx="7102714" cy="954107"/>
          </a:xfrm>
          <a:prstGeom prst="rect">
            <a:avLst/>
          </a:prstGeom>
        </p:spPr>
        <p:txBody>
          <a:bodyPr wrap="none">
            <a:spAutoFit/>
          </a:bodyPr>
          <a:lstStyle/>
          <a:p>
            <a:pPr algn="ctr"/>
            <a:r>
              <a:rPr lang="en-US" sz="2800" b="1">
                <a:solidFill>
                  <a:srgbClr val="222222"/>
                </a:solidFill>
                <a:latin typeface="+mn-lt"/>
              </a:rPr>
              <a:t>NASA Mars Science Laboratory Mission </a:t>
            </a:r>
          </a:p>
          <a:p>
            <a:pPr algn="ctr"/>
            <a:r>
              <a:rPr lang="en-US" sz="2800" b="1">
                <a:solidFill>
                  <a:srgbClr val="222222"/>
                </a:solidFill>
                <a:latin typeface="+mn-lt"/>
              </a:rPr>
              <a:t>CURIOSITY Rover (landed 2012) </a:t>
            </a:r>
            <a:endParaRPr lang="en-US" sz="2800" b="1" i="0" u="none" strike="noStrike">
              <a:solidFill>
                <a:srgbClr val="222222"/>
              </a:solidFill>
              <a:effectLst/>
              <a:latin typeface="+mn-lt"/>
            </a:endParaRPr>
          </a:p>
        </p:txBody>
      </p:sp>
      <p:pic>
        <p:nvPicPr>
          <p:cNvPr id="4" name="Grafik 1">
            <a:extLst>
              <a:ext uri="{FF2B5EF4-FFF2-40B4-BE49-F238E27FC236}">
                <a16:creationId xmlns:a16="http://schemas.microsoft.com/office/drawing/2014/main" id="{A29053E7-2848-AF41-A724-F0C9E65408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
            <a:extLst>
              <a:ext uri="{FF2B5EF4-FFF2-40B4-BE49-F238E27FC236}">
                <a16:creationId xmlns:a16="http://schemas.microsoft.com/office/drawing/2014/main" id="{6678373B-4988-5349-8D82-EB4E8D4BFA3D}"/>
              </a:ext>
            </a:extLst>
          </p:cNvPr>
          <p:cNvSpPr txBox="1">
            <a:spLocks noChangeArrowheads="1"/>
          </p:cNvSpPr>
          <p:nvPr/>
        </p:nvSpPr>
        <p:spPr bwMode="auto">
          <a:xfrm>
            <a:off x="6659563" y="6086475"/>
            <a:ext cx="230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800"/>
              <a:t>Top speed: 4 cm/sec</a:t>
            </a:r>
          </a:p>
        </p:txBody>
      </p:sp>
      <p:sp>
        <p:nvSpPr>
          <p:cNvPr id="6" name="Textfeld 4">
            <a:extLst>
              <a:ext uri="{FF2B5EF4-FFF2-40B4-BE49-F238E27FC236}">
                <a16:creationId xmlns:a16="http://schemas.microsoft.com/office/drawing/2014/main" id="{6EBEC098-D40B-E443-B895-F07EDAD6B374}"/>
              </a:ext>
            </a:extLst>
          </p:cNvPr>
          <p:cNvSpPr txBox="1">
            <a:spLocks noChangeArrowheads="1"/>
          </p:cNvSpPr>
          <p:nvPr/>
        </p:nvSpPr>
        <p:spPr bwMode="auto">
          <a:xfrm>
            <a:off x="7575550" y="6535738"/>
            <a:ext cx="1554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bg1"/>
                </a:solidFill>
              </a:rPr>
              <a:t>image credit: NASA/JPL</a:t>
            </a:r>
          </a:p>
        </p:txBody>
      </p:sp>
    </p:spTree>
    <p:extLst>
      <p:ext uri="{BB962C8B-B14F-4D97-AF65-F5344CB8AC3E}">
        <p14:creationId xmlns:p14="http://schemas.microsoft.com/office/powerpoint/2010/main" val="90278990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3594</TotalTime>
  <Words>1467</Words>
  <Application>Microsoft Macintosh PowerPoint</Application>
  <PresentationFormat>On-screen Show (4:3)</PresentationFormat>
  <Paragraphs>273</Paragraphs>
  <Slides>67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helvetica neue</vt:lpstr>
      <vt:lpstr>Montserrat</vt:lpstr>
      <vt:lpstr>Symbol</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Stratigraphy,  planetary history written in 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Open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ss24846</dc:creator>
  <cp:lastModifiedBy>Reviewer</cp:lastModifiedBy>
  <cp:revision>155</cp:revision>
  <dcterms:created xsi:type="dcterms:W3CDTF">2010-02-15T16:32:25Z</dcterms:created>
  <dcterms:modified xsi:type="dcterms:W3CDTF">2024-05-08T10:22:17Z</dcterms:modified>
</cp:coreProperties>
</file>