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308" r:id="rId3"/>
    <p:sldId id="257" r:id="rId4"/>
    <p:sldId id="294" r:id="rId5"/>
    <p:sldId id="275" r:id="rId6"/>
    <p:sldId id="258" r:id="rId7"/>
    <p:sldId id="306" r:id="rId8"/>
    <p:sldId id="259" r:id="rId9"/>
    <p:sldId id="260" r:id="rId10"/>
    <p:sldId id="305" r:id="rId11"/>
    <p:sldId id="262" r:id="rId12"/>
    <p:sldId id="291" r:id="rId13"/>
    <p:sldId id="276" r:id="rId14"/>
    <p:sldId id="278" r:id="rId15"/>
    <p:sldId id="292" r:id="rId16"/>
    <p:sldId id="281" r:id="rId17"/>
    <p:sldId id="282" r:id="rId18"/>
    <p:sldId id="304" r:id="rId19"/>
    <p:sldId id="277" r:id="rId20"/>
    <p:sldId id="280" r:id="rId21"/>
    <p:sldId id="391" r:id="rId22"/>
    <p:sldId id="283" r:id="rId23"/>
    <p:sldId id="279" r:id="rId24"/>
    <p:sldId id="284" r:id="rId25"/>
    <p:sldId id="261" r:id="rId26"/>
    <p:sldId id="286" r:id="rId27"/>
    <p:sldId id="270" r:id="rId28"/>
    <p:sldId id="287" r:id="rId29"/>
    <p:sldId id="387" r:id="rId30"/>
    <p:sldId id="263" r:id="rId31"/>
    <p:sldId id="285" r:id="rId32"/>
    <p:sldId id="313" r:id="rId33"/>
    <p:sldId id="266" r:id="rId34"/>
    <p:sldId id="333" r:id="rId35"/>
    <p:sldId id="334" r:id="rId36"/>
    <p:sldId id="267" r:id="rId37"/>
    <p:sldId id="388" r:id="rId38"/>
    <p:sldId id="264" r:id="rId39"/>
    <p:sldId id="389" r:id="rId40"/>
    <p:sldId id="330" r:id="rId41"/>
    <p:sldId id="329" r:id="rId42"/>
    <p:sldId id="332" r:id="rId43"/>
    <p:sldId id="307" r:id="rId44"/>
    <p:sldId id="288" r:id="rId45"/>
    <p:sldId id="325" r:id="rId46"/>
    <p:sldId id="390" r:id="rId47"/>
    <p:sldId id="295" r:id="rId48"/>
    <p:sldId id="296" r:id="rId49"/>
    <p:sldId id="299" r:id="rId50"/>
    <p:sldId id="297" r:id="rId51"/>
    <p:sldId id="303" r:id="rId52"/>
    <p:sldId id="300" r:id="rId53"/>
    <p:sldId id="301" r:id="rId54"/>
    <p:sldId id="302" r:id="rId55"/>
    <p:sldId id="271" r:id="rId56"/>
    <p:sldId id="28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03"/>
    <p:restoredTop sz="89204"/>
  </p:normalViewPr>
  <p:slideViewPr>
    <p:cSldViewPr snapToGrid="0" snapToObjects="1">
      <p:cViewPr varScale="1">
        <p:scale>
          <a:sx n="85" d="100"/>
          <a:sy n="85" d="100"/>
        </p:scale>
        <p:origin x="76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AF812A-B7B8-8047-8011-AC9EFF24B0E5}" type="doc">
      <dgm:prSet loTypeId="urn:microsoft.com/office/officeart/2005/8/layout/chevron1" loCatId="" qsTypeId="urn:microsoft.com/office/officeart/2005/8/quickstyle/simple1" qsCatId="simple" csTypeId="urn:microsoft.com/office/officeart/2005/8/colors/accent1_2" csCatId="accent1" phldr="1"/>
      <dgm:spPr/>
    </dgm:pt>
    <dgm:pt modelId="{146F7B75-2C37-9440-A4F9-FA4D5623A903}">
      <dgm:prSet phldrT="[Text]"/>
      <dgm:spPr>
        <a:solidFill>
          <a:schemeClr val="accent2">
            <a:lumMod val="60000"/>
            <a:lumOff val="40000"/>
          </a:schemeClr>
        </a:solidFill>
      </dgm:spPr>
      <dgm:t>
        <a:bodyPr/>
        <a:lstStyle/>
        <a:p>
          <a:r>
            <a:rPr lang="en-US" dirty="0">
              <a:solidFill>
                <a:schemeClr val="tx1"/>
              </a:solidFill>
            </a:rPr>
            <a:t>EXTREME ENVIRONMENT</a:t>
          </a:r>
        </a:p>
      </dgm:t>
    </dgm:pt>
    <dgm:pt modelId="{FC1F3B8C-CBF4-3942-8BAD-004C91EAE984}" type="parTrans" cxnId="{A8AF6606-D32A-E843-9BD1-50AD93887BF3}">
      <dgm:prSet/>
      <dgm:spPr/>
      <dgm:t>
        <a:bodyPr/>
        <a:lstStyle/>
        <a:p>
          <a:endParaRPr lang="en-US"/>
        </a:p>
      </dgm:t>
    </dgm:pt>
    <dgm:pt modelId="{C16A9035-EBD7-064A-A5C8-CB564AEAD1E3}" type="sibTrans" cxnId="{A8AF6606-D32A-E843-9BD1-50AD93887BF3}">
      <dgm:prSet/>
      <dgm:spPr/>
      <dgm:t>
        <a:bodyPr/>
        <a:lstStyle/>
        <a:p>
          <a:endParaRPr lang="en-US"/>
        </a:p>
      </dgm:t>
    </dgm:pt>
    <dgm:pt modelId="{36486786-5958-5F48-8CE3-3AE5ACF457A9}">
      <dgm:prSet phldrT="[Text]"/>
      <dgm:spPr/>
      <dgm:t>
        <a:bodyPr/>
        <a:lstStyle/>
        <a:p>
          <a:r>
            <a:rPr lang="en-US" dirty="0"/>
            <a:t>LIFE</a:t>
          </a:r>
        </a:p>
      </dgm:t>
    </dgm:pt>
    <dgm:pt modelId="{885838D3-2B8D-FB42-9817-E6213247568D}" type="parTrans" cxnId="{0FE8F3D1-ADD7-3447-83BC-5598AC5BC316}">
      <dgm:prSet/>
      <dgm:spPr/>
      <dgm:t>
        <a:bodyPr/>
        <a:lstStyle/>
        <a:p>
          <a:endParaRPr lang="en-US"/>
        </a:p>
      </dgm:t>
    </dgm:pt>
    <dgm:pt modelId="{C2BFD66B-A190-834B-A157-7B0CEACF258F}" type="sibTrans" cxnId="{0FE8F3D1-ADD7-3447-83BC-5598AC5BC316}">
      <dgm:prSet/>
      <dgm:spPr/>
      <dgm:t>
        <a:bodyPr/>
        <a:lstStyle/>
        <a:p>
          <a:endParaRPr lang="en-US"/>
        </a:p>
      </dgm:t>
    </dgm:pt>
    <dgm:pt modelId="{06F522D3-5D3B-074C-8CD8-B08EE70B5048}">
      <dgm:prSet phldrT="[Text]"/>
      <dgm:spPr>
        <a:solidFill>
          <a:schemeClr val="accent6">
            <a:lumMod val="60000"/>
            <a:lumOff val="40000"/>
          </a:schemeClr>
        </a:solidFill>
      </dgm:spPr>
      <dgm:t>
        <a:bodyPr/>
        <a:lstStyle/>
        <a:p>
          <a:r>
            <a:rPr lang="en-US" dirty="0">
              <a:solidFill>
                <a:schemeClr val="tx1"/>
              </a:solidFill>
            </a:rPr>
            <a:t>LIMITS OF LIFE AS WE KNOW IT</a:t>
          </a:r>
        </a:p>
      </dgm:t>
    </dgm:pt>
    <dgm:pt modelId="{274CC304-6814-824E-9D55-CFB3F723F0FE}" type="parTrans" cxnId="{077A8261-3927-6A4D-89CD-B66250594775}">
      <dgm:prSet/>
      <dgm:spPr/>
      <dgm:t>
        <a:bodyPr/>
        <a:lstStyle/>
        <a:p>
          <a:endParaRPr lang="en-US"/>
        </a:p>
      </dgm:t>
    </dgm:pt>
    <dgm:pt modelId="{5A5C19C1-7A03-1346-8084-ADF91289968C}" type="sibTrans" cxnId="{077A8261-3927-6A4D-89CD-B66250594775}">
      <dgm:prSet/>
      <dgm:spPr/>
      <dgm:t>
        <a:bodyPr/>
        <a:lstStyle/>
        <a:p>
          <a:endParaRPr lang="en-US"/>
        </a:p>
      </dgm:t>
    </dgm:pt>
    <dgm:pt modelId="{8FD85CF4-A472-494D-99F3-C8B1F48B5A29}">
      <dgm:prSet/>
      <dgm:spPr>
        <a:solidFill>
          <a:srgbClr val="002060"/>
        </a:solidFill>
      </dgm:spPr>
      <dgm:t>
        <a:bodyPr/>
        <a:lstStyle/>
        <a:p>
          <a:r>
            <a:rPr lang="en-US" dirty="0"/>
            <a:t>ASTROBIOLOGY</a:t>
          </a:r>
        </a:p>
      </dgm:t>
    </dgm:pt>
    <dgm:pt modelId="{2A8658CD-2AD1-2242-81C5-0B9B1690DCBF}" type="parTrans" cxnId="{5C398175-0CCD-F24F-ABD1-996C94930F22}">
      <dgm:prSet/>
      <dgm:spPr/>
      <dgm:t>
        <a:bodyPr/>
        <a:lstStyle/>
        <a:p>
          <a:endParaRPr lang="en-US"/>
        </a:p>
      </dgm:t>
    </dgm:pt>
    <dgm:pt modelId="{9DD1854A-ECC8-B447-876E-13D2F8F8C6CB}" type="sibTrans" cxnId="{5C398175-0CCD-F24F-ABD1-996C94930F22}">
      <dgm:prSet/>
      <dgm:spPr/>
      <dgm:t>
        <a:bodyPr/>
        <a:lstStyle/>
        <a:p>
          <a:endParaRPr lang="en-US"/>
        </a:p>
      </dgm:t>
    </dgm:pt>
    <dgm:pt modelId="{F490007D-1E37-CF40-8570-5A13F8C4598C}" type="pres">
      <dgm:prSet presAssocID="{2CAF812A-B7B8-8047-8011-AC9EFF24B0E5}" presName="Name0" presStyleCnt="0">
        <dgm:presLayoutVars>
          <dgm:dir/>
          <dgm:animLvl val="lvl"/>
          <dgm:resizeHandles val="exact"/>
        </dgm:presLayoutVars>
      </dgm:prSet>
      <dgm:spPr/>
    </dgm:pt>
    <dgm:pt modelId="{DB08E6EF-8C28-1444-816F-E9709F086639}" type="pres">
      <dgm:prSet presAssocID="{146F7B75-2C37-9440-A4F9-FA4D5623A903}" presName="parTxOnly" presStyleLbl="node1" presStyleIdx="0" presStyleCnt="4">
        <dgm:presLayoutVars>
          <dgm:chMax val="0"/>
          <dgm:chPref val="0"/>
          <dgm:bulletEnabled val="1"/>
        </dgm:presLayoutVars>
      </dgm:prSet>
      <dgm:spPr/>
    </dgm:pt>
    <dgm:pt modelId="{CD93EA05-10B8-6E4E-B7C3-EBBD935AFBDE}" type="pres">
      <dgm:prSet presAssocID="{C16A9035-EBD7-064A-A5C8-CB564AEAD1E3}" presName="parTxOnlySpace" presStyleCnt="0"/>
      <dgm:spPr/>
    </dgm:pt>
    <dgm:pt modelId="{D75EF350-3029-254F-A7AA-F5FEAD9BFF3D}" type="pres">
      <dgm:prSet presAssocID="{36486786-5958-5F48-8CE3-3AE5ACF457A9}" presName="parTxOnly" presStyleLbl="node1" presStyleIdx="1" presStyleCnt="4">
        <dgm:presLayoutVars>
          <dgm:chMax val="0"/>
          <dgm:chPref val="0"/>
          <dgm:bulletEnabled val="1"/>
        </dgm:presLayoutVars>
      </dgm:prSet>
      <dgm:spPr/>
    </dgm:pt>
    <dgm:pt modelId="{8911FAEF-4DCB-2F4E-9EEA-0018EC3E9008}" type="pres">
      <dgm:prSet presAssocID="{C2BFD66B-A190-834B-A157-7B0CEACF258F}" presName="parTxOnlySpace" presStyleCnt="0"/>
      <dgm:spPr/>
    </dgm:pt>
    <dgm:pt modelId="{2C2E7461-DB44-1D43-82CF-E21D9F9850AC}" type="pres">
      <dgm:prSet presAssocID="{06F522D3-5D3B-074C-8CD8-B08EE70B5048}" presName="parTxOnly" presStyleLbl="node1" presStyleIdx="2" presStyleCnt="4">
        <dgm:presLayoutVars>
          <dgm:chMax val="0"/>
          <dgm:chPref val="0"/>
          <dgm:bulletEnabled val="1"/>
        </dgm:presLayoutVars>
      </dgm:prSet>
      <dgm:spPr/>
    </dgm:pt>
    <dgm:pt modelId="{94AA7CB6-6FB7-BC4B-8B49-FFBBDBFB4640}" type="pres">
      <dgm:prSet presAssocID="{5A5C19C1-7A03-1346-8084-ADF91289968C}" presName="parTxOnlySpace" presStyleCnt="0"/>
      <dgm:spPr/>
    </dgm:pt>
    <dgm:pt modelId="{CF12B1DF-5B5A-6F4B-B83A-9ED432494ECF}" type="pres">
      <dgm:prSet presAssocID="{8FD85CF4-A472-494D-99F3-C8B1F48B5A29}" presName="parTxOnly" presStyleLbl="node1" presStyleIdx="3" presStyleCnt="4">
        <dgm:presLayoutVars>
          <dgm:chMax val="0"/>
          <dgm:chPref val="0"/>
          <dgm:bulletEnabled val="1"/>
        </dgm:presLayoutVars>
      </dgm:prSet>
      <dgm:spPr/>
    </dgm:pt>
  </dgm:ptLst>
  <dgm:cxnLst>
    <dgm:cxn modelId="{AAAC5203-1D6A-434C-A116-CAEA4F550339}" type="presOf" srcId="{36486786-5958-5F48-8CE3-3AE5ACF457A9}" destId="{D75EF350-3029-254F-A7AA-F5FEAD9BFF3D}" srcOrd="0" destOrd="0" presId="urn:microsoft.com/office/officeart/2005/8/layout/chevron1"/>
    <dgm:cxn modelId="{A8AF6606-D32A-E843-9BD1-50AD93887BF3}" srcId="{2CAF812A-B7B8-8047-8011-AC9EFF24B0E5}" destId="{146F7B75-2C37-9440-A4F9-FA4D5623A903}" srcOrd="0" destOrd="0" parTransId="{FC1F3B8C-CBF4-3942-8BAD-004C91EAE984}" sibTransId="{C16A9035-EBD7-064A-A5C8-CB564AEAD1E3}"/>
    <dgm:cxn modelId="{1FDB7C0C-FC78-1D42-8A1A-379F913B23FA}" type="presOf" srcId="{8FD85CF4-A472-494D-99F3-C8B1F48B5A29}" destId="{CF12B1DF-5B5A-6F4B-B83A-9ED432494ECF}" srcOrd="0" destOrd="0" presId="urn:microsoft.com/office/officeart/2005/8/layout/chevron1"/>
    <dgm:cxn modelId="{077A8261-3927-6A4D-89CD-B66250594775}" srcId="{2CAF812A-B7B8-8047-8011-AC9EFF24B0E5}" destId="{06F522D3-5D3B-074C-8CD8-B08EE70B5048}" srcOrd="2" destOrd="0" parTransId="{274CC304-6814-824E-9D55-CFB3F723F0FE}" sibTransId="{5A5C19C1-7A03-1346-8084-ADF91289968C}"/>
    <dgm:cxn modelId="{5C398175-0CCD-F24F-ABD1-996C94930F22}" srcId="{2CAF812A-B7B8-8047-8011-AC9EFF24B0E5}" destId="{8FD85CF4-A472-494D-99F3-C8B1F48B5A29}" srcOrd="3" destOrd="0" parTransId="{2A8658CD-2AD1-2242-81C5-0B9B1690DCBF}" sibTransId="{9DD1854A-ECC8-B447-876E-13D2F8F8C6CB}"/>
    <dgm:cxn modelId="{9CF29994-E255-AD43-B03D-D8E21938601E}" type="presOf" srcId="{2CAF812A-B7B8-8047-8011-AC9EFF24B0E5}" destId="{F490007D-1E37-CF40-8570-5A13F8C4598C}" srcOrd="0" destOrd="0" presId="urn:microsoft.com/office/officeart/2005/8/layout/chevron1"/>
    <dgm:cxn modelId="{3545D098-5E82-384B-AB7A-52ECBF25FB7D}" type="presOf" srcId="{06F522D3-5D3B-074C-8CD8-B08EE70B5048}" destId="{2C2E7461-DB44-1D43-82CF-E21D9F9850AC}" srcOrd="0" destOrd="0" presId="urn:microsoft.com/office/officeart/2005/8/layout/chevron1"/>
    <dgm:cxn modelId="{0FE8F3D1-ADD7-3447-83BC-5598AC5BC316}" srcId="{2CAF812A-B7B8-8047-8011-AC9EFF24B0E5}" destId="{36486786-5958-5F48-8CE3-3AE5ACF457A9}" srcOrd="1" destOrd="0" parTransId="{885838D3-2B8D-FB42-9817-E6213247568D}" sibTransId="{C2BFD66B-A190-834B-A157-7B0CEACF258F}"/>
    <dgm:cxn modelId="{495514EF-D5A5-4E4C-8C1E-6BC99C87654B}" type="presOf" srcId="{146F7B75-2C37-9440-A4F9-FA4D5623A903}" destId="{DB08E6EF-8C28-1444-816F-E9709F086639}" srcOrd="0" destOrd="0" presId="urn:microsoft.com/office/officeart/2005/8/layout/chevron1"/>
    <dgm:cxn modelId="{A932660C-3E2E-AA43-8AC1-BC341D6F8BE4}" type="presParOf" srcId="{F490007D-1E37-CF40-8570-5A13F8C4598C}" destId="{DB08E6EF-8C28-1444-816F-E9709F086639}" srcOrd="0" destOrd="0" presId="urn:microsoft.com/office/officeart/2005/8/layout/chevron1"/>
    <dgm:cxn modelId="{5642F790-E000-AB45-B800-F1186C7AC8D2}" type="presParOf" srcId="{F490007D-1E37-CF40-8570-5A13F8C4598C}" destId="{CD93EA05-10B8-6E4E-B7C3-EBBD935AFBDE}" srcOrd="1" destOrd="0" presId="urn:microsoft.com/office/officeart/2005/8/layout/chevron1"/>
    <dgm:cxn modelId="{02D5476B-7FB4-2F4F-BD9A-48F625AED9B3}" type="presParOf" srcId="{F490007D-1E37-CF40-8570-5A13F8C4598C}" destId="{D75EF350-3029-254F-A7AA-F5FEAD9BFF3D}" srcOrd="2" destOrd="0" presId="urn:microsoft.com/office/officeart/2005/8/layout/chevron1"/>
    <dgm:cxn modelId="{A4B18F52-D6A7-7847-B671-0D616E97E1D4}" type="presParOf" srcId="{F490007D-1E37-CF40-8570-5A13F8C4598C}" destId="{8911FAEF-4DCB-2F4E-9EEA-0018EC3E9008}" srcOrd="3" destOrd="0" presId="urn:microsoft.com/office/officeart/2005/8/layout/chevron1"/>
    <dgm:cxn modelId="{E0969831-F380-8C4B-9C45-8051257BB6A8}" type="presParOf" srcId="{F490007D-1E37-CF40-8570-5A13F8C4598C}" destId="{2C2E7461-DB44-1D43-82CF-E21D9F9850AC}" srcOrd="4" destOrd="0" presId="urn:microsoft.com/office/officeart/2005/8/layout/chevron1"/>
    <dgm:cxn modelId="{C4A83EE8-9B0C-B14B-BA03-7C323D9BEF40}" type="presParOf" srcId="{F490007D-1E37-CF40-8570-5A13F8C4598C}" destId="{94AA7CB6-6FB7-BC4B-8B49-FFBBDBFB4640}" srcOrd="5" destOrd="0" presId="urn:microsoft.com/office/officeart/2005/8/layout/chevron1"/>
    <dgm:cxn modelId="{7F354C30-5A10-A44A-A196-EDE7C64AE8E3}" type="presParOf" srcId="{F490007D-1E37-CF40-8570-5A13F8C4598C}" destId="{CF12B1DF-5B5A-6F4B-B83A-9ED432494ECF}"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8E6EF-8C28-1444-816F-E9709F086639}">
      <dsp:nvSpPr>
        <dsp:cNvPr id="0" name=""/>
        <dsp:cNvSpPr/>
      </dsp:nvSpPr>
      <dsp:spPr>
        <a:xfrm>
          <a:off x="5382" y="2035473"/>
          <a:ext cx="3133369" cy="1253347"/>
        </a:xfrm>
        <a:prstGeom prst="chevr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EXTREME ENVIRONMENT</a:t>
          </a:r>
        </a:p>
      </dsp:txBody>
      <dsp:txXfrm>
        <a:off x="632056" y="2035473"/>
        <a:ext cx="1880022" cy="1253347"/>
      </dsp:txXfrm>
    </dsp:sp>
    <dsp:sp modelId="{D75EF350-3029-254F-A7AA-F5FEAD9BFF3D}">
      <dsp:nvSpPr>
        <dsp:cNvPr id="0" name=""/>
        <dsp:cNvSpPr/>
      </dsp:nvSpPr>
      <dsp:spPr>
        <a:xfrm>
          <a:off x="2825415" y="2035473"/>
          <a:ext cx="3133369" cy="125334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LIFE</a:t>
          </a:r>
        </a:p>
      </dsp:txBody>
      <dsp:txXfrm>
        <a:off x="3452089" y="2035473"/>
        <a:ext cx="1880022" cy="1253347"/>
      </dsp:txXfrm>
    </dsp:sp>
    <dsp:sp modelId="{2C2E7461-DB44-1D43-82CF-E21D9F9850AC}">
      <dsp:nvSpPr>
        <dsp:cNvPr id="0" name=""/>
        <dsp:cNvSpPr/>
      </dsp:nvSpPr>
      <dsp:spPr>
        <a:xfrm>
          <a:off x="5645448" y="2035473"/>
          <a:ext cx="3133369" cy="1253347"/>
        </a:xfrm>
        <a:prstGeom prst="chevron">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LIMITS OF LIFE AS WE KNOW IT</a:t>
          </a:r>
        </a:p>
      </dsp:txBody>
      <dsp:txXfrm>
        <a:off x="6272122" y="2035473"/>
        <a:ext cx="1880022" cy="1253347"/>
      </dsp:txXfrm>
    </dsp:sp>
    <dsp:sp modelId="{CF12B1DF-5B5A-6F4B-B83A-9ED432494ECF}">
      <dsp:nvSpPr>
        <dsp:cNvPr id="0" name=""/>
        <dsp:cNvSpPr/>
      </dsp:nvSpPr>
      <dsp:spPr>
        <a:xfrm>
          <a:off x="8465480" y="2035473"/>
          <a:ext cx="3133369" cy="1253347"/>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ASTROBIOLOGY</a:t>
          </a:r>
        </a:p>
      </dsp:txBody>
      <dsp:txXfrm>
        <a:off x="9092154" y="2035473"/>
        <a:ext cx="1880022" cy="125334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3FCC7-B5DE-2846-B463-3872043781ED}" type="datetimeFigureOut">
              <a:rPr lang="en-US" smtClean="0"/>
              <a:t>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9C65F-C2DF-A845-9E8C-C6DFFEF7FFFB}" type="slidenum">
              <a:rPr lang="en-US" smtClean="0"/>
              <a:t>‹#›</a:t>
            </a:fld>
            <a:endParaRPr lang="en-US"/>
          </a:p>
        </p:txBody>
      </p:sp>
    </p:spTree>
    <p:extLst>
      <p:ext uri="{BB962C8B-B14F-4D97-AF65-F5344CB8AC3E}">
        <p14:creationId xmlns:p14="http://schemas.microsoft.com/office/powerpoint/2010/main" val="2076049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9C65F-C2DF-A845-9E8C-C6DFFEF7FFFB}" type="slidenum">
              <a:rPr lang="en-US" smtClean="0"/>
              <a:t>26</a:t>
            </a:fld>
            <a:endParaRPr lang="en-US"/>
          </a:p>
        </p:txBody>
      </p:sp>
    </p:spTree>
    <p:extLst>
      <p:ext uri="{BB962C8B-B14F-4D97-AF65-F5344CB8AC3E}">
        <p14:creationId xmlns:p14="http://schemas.microsoft.com/office/powerpoint/2010/main" val="129941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9C65F-C2DF-A845-9E8C-C6DFFEF7FFFB}" type="slidenum">
              <a:rPr lang="en-US" smtClean="0"/>
              <a:t>41</a:t>
            </a:fld>
            <a:endParaRPr lang="en-US"/>
          </a:p>
        </p:txBody>
      </p:sp>
    </p:spTree>
    <p:extLst>
      <p:ext uri="{BB962C8B-B14F-4D97-AF65-F5344CB8AC3E}">
        <p14:creationId xmlns:p14="http://schemas.microsoft.com/office/powerpoint/2010/main" val="56264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9C65F-C2DF-A845-9E8C-C6DFFEF7FFFB}" type="slidenum">
              <a:rPr lang="en-US" smtClean="0"/>
              <a:t>43</a:t>
            </a:fld>
            <a:endParaRPr lang="en-US"/>
          </a:p>
        </p:txBody>
      </p:sp>
    </p:spTree>
    <p:extLst>
      <p:ext uri="{BB962C8B-B14F-4D97-AF65-F5344CB8AC3E}">
        <p14:creationId xmlns:p14="http://schemas.microsoft.com/office/powerpoint/2010/main" val="2081798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During NASA’s Cassini spacecraft’s deepest-ever dive through Enceladus’ plume of gas and ice grains, researchers discovered molecular hydrogen in the material spewing from the icy moon. This discovery provides further evidence for hydrothermal activity in the ocean beneath Enceladus’ surface and heightens the possibility that the ocean could have conditions suitable for microbial life.</a:t>
            </a:r>
            <a:endParaRPr lang="en-US" dirty="0"/>
          </a:p>
        </p:txBody>
      </p:sp>
      <p:sp>
        <p:nvSpPr>
          <p:cNvPr id="4" name="Slide Number Placeholder 3"/>
          <p:cNvSpPr>
            <a:spLocks noGrp="1"/>
          </p:cNvSpPr>
          <p:nvPr>
            <p:ph type="sldNum" sz="quarter" idx="5"/>
          </p:nvPr>
        </p:nvSpPr>
        <p:spPr/>
        <p:txBody>
          <a:bodyPr/>
          <a:lstStyle/>
          <a:p>
            <a:fld id="{D699C65F-C2DF-A845-9E8C-C6DFFEF7FFFB}" type="slidenum">
              <a:rPr lang="en-US" smtClean="0"/>
              <a:t>47</a:t>
            </a:fld>
            <a:endParaRPr lang="en-US"/>
          </a:p>
        </p:txBody>
      </p:sp>
    </p:spTree>
    <p:extLst>
      <p:ext uri="{BB962C8B-B14F-4D97-AF65-F5344CB8AC3E}">
        <p14:creationId xmlns:p14="http://schemas.microsoft.com/office/powerpoint/2010/main" val="8750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29C4-AFE6-CF48-BA8B-0471000001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687CF1-2409-CA48-B4F3-BEA8BCB257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C93D55-4217-B248-890F-3811AA8D18A2}"/>
              </a:ext>
            </a:extLst>
          </p:cNvPr>
          <p:cNvSpPr>
            <a:spLocks noGrp="1"/>
          </p:cNvSpPr>
          <p:nvPr>
            <p:ph type="dt" sz="half" idx="10"/>
          </p:nvPr>
        </p:nvSpPr>
        <p:spPr/>
        <p:txBody>
          <a:bodyPr/>
          <a:lstStyle/>
          <a:p>
            <a:fld id="{0CA4B0B7-CE92-3F44-ADBF-85B47CCCD50C}" type="datetimeFigureOut">
              <a:rPr lang="en-US" smtClean="0"/>
              <a:t>6/20/24</a:t>
            </a:fld>
            <a:endParaRPr lang="en-US"/>
          </a:p>
        </p:txBody>
      </p:sp>
      <p:sp>
        <p:nvSpPr>
          <p:cNvPr id="5" name="Footer Placeholder 4">
            <a:extLst>
              <a:ext uri="{FF2B5EF4-FFF2-40B4-BE49-F238E27FC236}">
                <a16:creationId xmlns:a16="http://schemas.microsoft.com/office/drawing/2014/main" id="{80943833-EFF7-6F4C-99B5-95E593950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5F23-85FB-5243-9B3A-EE7FBC6C308C}"/>
              </a:ext>
            </a:extLst>
          </p:cNvPr>
          <p:cNvSpPr>
            <a:spLocks noGrp="1"/>
          </p:cNvSpPr>
          <p:nvPr>
            <p:ph type="sldNum" sz="quarter" idx="12"/>
          </p:nvPr>
        </p:nvSpPr>
        <p:spPr/>
        <p:txBody>
          <a:bodyPr/>
          <a:lstStyle/>
          <a:p>
            <a:fld id="{240EB82B-32B3-F543-A463-8853128DAF50}" type="slidenum">
              <a:rPr lang="en-US" smtClean="0"/>
              <a:t>‹#›</a:t>
            </a:fld>
            <a:endParaRPr lang="en-US"/>
          </a:p>
        </p:txBody>
      </p:sp>
    </p:spTree>
    <p:extLst>
      <p:ext uri="{BB962C8B-B14F-4D97-AF65-F5344CB8AC3E}">
        <p14:creationId xmlns:p14="http://schemas.microsoft.com/office/powerpoint/2010/main" val="869099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6E30-A622-C54B-AF08-0679982B2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96FC5D-2117-2944-AC3F-239B40F724A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7B43F-EEC5-F549-B46B-521D8A23D5AF}"/>
              </a:ext>
            </a:extLst>
          </p:cNvPr>
          <p:cNvSpPr>
            <a:spLocks noGrp="1"/>
          </p:cNvSpPr>
          <p:nvPr>
            <p:ph type="dt" sz="half" idx="10"/>
          </p:nvPr>
        </p:nvSpPr>
        <p:spPr/>
        <p:txBody>
          <a:bodyPr/>
          <a:lstStyle/>
          <a:p>
            <a:fld id="{0CA4B0B7-CE92-3F44-ADBF-85B47CCCD50C}" type="datetimeFigureOut">
              <a:rPr lang="en-US" smtClean="0"/>
              <a:t>6/20/24</a:t>
            </a:fld>
            <a:endParaRPr lang="en-US"/>
          </a:p>
        </p:txBody>
      </p:sp>
      <p:sp>
        <p:nvSpPr>
          <p:cNvPr id="5" name="Footer Placeholder 4">
            <a:extLst>
              <a:ext uri="{FF2B5EF4-FFF2-40B4-BE49-F238E27FC236}">
                <a16:creationId xmlns:a16="http://schemas.microsoft.com/office/drawing/2014/main" id="{077EEFBA-E6B3-F348-8545-EEE13713F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8236C-D6A3-0149-B770-8B726EB56CCE}"/>
              </a:ext>
            </a:extLst>
          </p:cNvPr>
          <p:cNvSpPr>
            <a:spLocks noGrp="1"/>
          </p:cNvSpPr>
          <p:nvPr>
            <p:ph type="sldNum" sz="quarter" idx="12"/>
          </p:nvPr>
        </p:nvSpPr>
        <p:spPr/>
        <p:txBody>
          <a:bodyPr/>
          <a:lstStyle/>
          <a:p>
            <a:fld id="{240EB82B-32B3-F543-A463-8853128DAF50}" type="slidenum">
              <a:rPr lang="en-US" smtClean="0"/>
              <a:t>‹#›</a:t>
            </a:fld>
            <a:endParaRPr lang="en-US"/>
          </a:p>
        </p:txBody>
      </p:sp>
    </p:spTree>
    <p:extLst>
      <p:ext uri="{BB962C8B-B14F-4D97-AF65-F5344CB8AC3E}">
        <p14:creationId xmlns:p14="http://schemas.microsoft.com/office/powerpoint/2010/main" val="2130304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CCAFF2-1718-5E4E-BAE0-46578C39A6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042E4A-288D-F346-BCA5-2CCF8C82B0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055F28-C049-AA4C-84E9-B338C4277642}"/>
              </a:ext>
            </a:extLst>
          </p:cNvPr>
          <p:cNvSpPr>
            <a:spLocks noGrp="1"/>
          </p:cNvSpPr>
          <p:nvPr>
            <p:ph type="dt" sz="half" idx="10"/>
          </p:nvPr>
        </p:nvSpPr>
        <p:spPr/>
        <p:txBody>
          <a:bodyPr/>
          <a:lstStyle/>
          <a:p>
            <a:fld id="{0CA4B0B7-CE92-3F44-ADBF-85B47CCCD50C}" type="datetimeFigureOut">
              <a:rPr lang="en-US" smtClean="0"/>
              <a:t>6/20/24</a:t>
            </a:fld>
            <a:endParaRPr lang="en-US"/>
          </a:p>
        </p:txBody>
      </p:sp>
      <p:sp>
        <p:nvSpPr>
          <p:cNvPr id="5" name="Footer Placeholder 4">
            <a:extLst>
              <a:ext uri="{FF2B5EF4-FFF2-40B4-BE49-F238E27FC236}">
                <a16:creationId xmlns:a16="http://schemas.microsoft.com/office/drawing/2014/main" id="{0CB66869-B1FF-0640-987F-39F3D7B5E3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D2B2E-323E-964C-B681-D9FA26663A3A}"/>
              </a:ext>
            </a:extLst>
          </p:cNvPr>
          <p:cNvSpPr>
            <a:spLocks noGrp="1"/>
          </p:cNvSpPr>
          <p:nvPr>
            <p:ph type="sldNum" sz="quarter" idx="12"/>
          </p:nvPr>
        </p:nvSpPr>
        <p:spPr/>
        <p:txBody>
          <a:bodyPr/>
          <a:lstStyle/>
          <a:p>
            <a:fld id="{240EB82B-32B3-F543-A463-8853128DAF50}" type="slidenum">
              <a:rPr lang="en-US" smtClean="0"/>
              <a:t>‹#›</a:t>
            </a:fld>
            <a:endParaRPr lang="en-US"/>
          </a:p>
        </p:txBody>
      </p:sp>
    </p:spTree>
    <p:extLst>
      <p:ext uri="{BB962C8B-B14F-4D97-AF65-F5344CB8AC3E}">
        <p14:creationId xmlns:p14="http://schemas.microsoft.com/office/powerpoint/2010/main" val="1337951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B00D7-9E8E-F040-B78C-EADDAD4E6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87FA5D-C579-C647-B194-3FB4EB3243F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B00A3-1BD4-FF4C-8D16-D765DBACC62B}"/>
              </a:ext>
            </a:extLst>
          </p:cNvPr>
          <p:cNvSpPr>
            <a:spLocks noGrp="1"/>
          </p:cNvSpPr>
          <p:nvPr>
            <p:ph type="dt" sz="half" idx="10"/>
          </p:nvPr>
        </p:nvSpPr>
        <p:spPr/>
        <p:txBody>
          <a:bodyPr/>
          <a:lstStyle/>
          <a:p>
            <a:fld id="{0CA4B0B7-CE92-3F44-ADBF-85B47CCCD50C}" type="datetimeFigureOut">
              <a:rPr lang="en-US" smtClean="0"/>
              <a:t>6/20/24</a:t>
            </a:fld>
            <a:endParaRPr lang="en-US"/>
          </a:p>
        </p:txBody>
      </p:sp>
      <p:sp>
        <p:nvSpPr>
          <p:cNvPr id="5" name="Footer Placeholder 4">
            <a:extLst>
              <a:ext uri="{FF2B5EF4-FFF2-40B4-BE49-F238E27FC236}">
                <a16:creationId xmlns:a16="http://schemas.microsoft.com/office/drawing/2014/main" id="{77607BB4-D1A7-AB45-A2CE-E117269B6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633A1-6950-9449-870E-48FEEC0BA2B4}"/>
              </a:ext>
            </a:extLst>
          </p:cNvPr>
          <p:cNvSpPr>
            <a:spLocks noGrp="1"/>
          </p:cNvSpPr>
          <p:nvPr>
            <p:ph type="sldNum" sz="quarter" idx="12"/>
          </p:nvPr>
        </p:nvSpPr>
        <p:spPr/>
        <p:txBody>
          <a:bodyPr/>
          <a:lstStyle/>
          <a:p>
            <a:fld id="{240EB82B-32B3-F543-A463-8853128DAF50}" type="slidenum">
              <a:rPr lang="en-US" smtClean="0"/>
              <a:t>‹#›</a:t>
            </a:fld>
            <a:endParaRPr lang="en-US"/>
          </a:p>
        </p:txBody>
      </p:sp>
    </p:spTree>
    <p:extLst>
      <p:ext uri="{BB962C8B-B14F-4D97-AF65-F5344CB8AC3E}">
        <p14:creationId xmlns:p14="http://schemas.microsoft.com/office/powerpoint/2010/main" val="3956838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0B530-54C5-5F42-9D36-AF2D36AF35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22E848-C9BF-E24A-A491-DB64A95E4D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95D071B-B370-9148-85AE-CE63D003DE34}"/>
              </a:ext>
            </a:extLst>
          </p:cNvPr>
          <p:cNvSpPr>
            <a:spLocks noGrp="1"/>
          </p:cNvSpPr>
          <p:nvPr>
            <p:ph type="dt" sz="half" idx="10"/>
          </p:nvPr>
        </p:nvSpPr>
        <p:spPr/>
        <p:txBody>
          <a:bodyPr/>
          <a:lstStyle/>
          <a:p>
            <a:fld id="{0CA4B0B7-CE92-3F44-ADBF-85B47CCCD50C}" type="datetimeFigureOut">
              <a:rPr lang="en-US" smtClean="0"/>
              <a:t>6/20/24</a:t>
            </a:fld>
            <a:endParaRPr lang="en-US"/>
          </a:p>
        </p:txBody>
      </p:sp>
      <p:sp>
        <p:nvSpPr>
          <p:cNvPr id="5" name="Footer Placeholder 4">
            <a:extLst>
              <a:ext uri="{FF2B5EF4-FFF2-40B4-BE49-F238E27FC236}">
                <a16:creationId xmlns:a16="http://schemas.microsoft.com/office/drawing/2014/main" id="{A1D605FD-52CC-A344-93A1-2A7781082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30D52-587B-4A48-B3E4-E2707CC82606}"/>
              </a:ext>
            </a:extLst>
          </p:cNvPr>
          <p:cNvSpPr>
            <a:spLocks noGrp="1"/>
          </p:cNvSpPr>
          <p:nvPr>
            <p:ph type="sldNum" sz="quarter" idx="12"/>
          </p:nvPr>
        </p:nvSpPr>
        <p:spPr/>
        <p:txBody>
          <a:bodyPr/>
          <a:lstStyle/>
          <a:p>
            <a:fld id="{240EB82B-32B3-F543-A463-8853128DAF50}" type="slidenum">
              <a:rPr lang="en-US" smtClean="0"/>
              <a:t>‹#›</a:t>
            </a:fld>
            <a:endParaRPr lang="en-US"/>
          </a:p>
        </p:txBody>
      </p:sp>
    </p:spTree>
    <p:extLst>
      <p:ext uri="{BB962C8B-B14F-4D97-AF65-F5344CB8AC3E}">
        <p14:creationId xmlns:p14="http://schemas.microsoft.com/office/powerpoint/2010/main" val="1993518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76425-5E9F-F940-AF1B-D073BED9B1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49416D-CDB5-2F47-8F91-2CB3A72E2B7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75D3C1-7BBD-3C45-8C0B-66BB093769E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9C070E-B2F2-174B-9136-FCA47E004572}"/>
              </a:ext>
            </a:extLst>
          </p:cNvPr>
          <p:cNvSpPr>
            <a:spLocks noGrp="1"/>
          </p:cNvSpPr>
          <p:nvPr>
            <p:ph type="dt" sz="half" idx="10"/>
          </p:nvPr>
        </p:nvSpPr>
        <p:spPr/>
        <p:txBody>
          <a:bodyPr/>
          <a:lstStyle/>
          <a:p>
            <a:fld id="{0CA4B0B7-CE92-3F44-ADBF-85B47CCCD50C}" type="datetimeFigureOut">
              <a:rPr lang="en-US" smtClean="0"/>
              <a:t>6/20/24</a:t>
            </a:fld>
            <a:endParaRPr lang="en-US"/>
          </a:p>
        </p:txBody>
      </p:sp>
      <p:sp>
        <p:nvSpPr>
          <p:cNvPr id="6" name="Footer Placeholder 5">
            <a:extLst>
              <a:ext uri="{FF2B5EF4-FFF2-40B4-BE49-F238E27FC236}">
                <a16:creationId xmlns:a16="http://schemas.microsoft.com/office/drawing/2014/main" id="{5EEBE0DA-EFC9-EC44-AF54-D1303D27CF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DE7D1-AD47-1B45-A620-67A71AD8BDD0}"/>
              </a:ext>
            </a:extLst>
          </p:cNvPr>
          <p:cNvSpPr>
            <a:spLocks noGrp="1"/>
          </p:cNvSpPr>
          <p:nvPr>
            <p:ph type="sldNum" sz="quarter" idx="12"/>
          </p:nvPr>
        </p:nvSpPr>
        <p:spPr/>
        <p:txBody>
          <a:bodyPr/>
          <a:lstStyle/>
          <a:p>
            <a:fld id="{240EB82B-32B3-F543-A463-8853128DAF50}" type="slidenum">
              <a:rPr lang="en-US" smtClean="0"/>
              <a:t>‹#›</a:t>
            </a:fld>
            <a:endParaRPr lang="en-US"/>
          </a:p>
        </p:txBody>
      </p:sp>
    </p:spTree>
    <p:extLst>
      <p:ext uri="{BB962C8B-B14F-4D97-AF65-F5344CB8AC3E}">
        <p14:creationId xmlns:p14="http://schemas.microsoft.com/office/powerpoint/2010/main" val="3005047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8BF2-CC1C-E546-94F9-DE21A2BBC1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803089-1A77-974A-9B9E-70C5DE85C0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DDD020-1A18-4D4F-BDE8-403D46C6F36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B99638-CBC8-FC4F-81A9-84AECD7614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3EB6A49-8F10-2D45-9DD6-E124840E81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445AF0-B192-5144-B07D-0D455D00AB0B}"/>
              </a:ext>
            </a:extLst>
          </p:cNvPr>
          <p:cNvSpPr>
            <a:spLocks noGrp="1"/>
          </p:cNvSpPr>
          <p:nvPr>
            <p:ph type="dt" sz="half" idx="10"/>
          </p:nvPr>
        </p:nvSpPr>
        <p:spPr/>
        <p:txBody>
          <a:bodyPr/>
          <a:lstStyle/>
          <a:p>
            <a:fld id="{0CA4B0B7-CE92-3F44-ADBF-85B47CCCD50C}" type="datetimeFigureOut">
              <a:rPr lang="en-US" smtClean="0"/>
              <a:t>6/20/24</a:t>
            </a:fld>
            <a:endParaRPr lang="en-US"/>
          </a:p>
        </p:txBody>
      </p:sp>
      <p:sp>
        <p:nvSpPr>
          <p:cNvPr id="8" name="Footer Placeholder 7">
            <a:extLst>
              <a:ext uri="{FF2B5EF4-FFF2-40B4-BE49-F238E27FC236}">
                <a16:creationId xmlns:a16="http://schemas.microsoft.com/office/drawing/2014/main" id="{7B4C84B8-2466-4E4D-8358-440E8FED16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7A1944-8888-A84C-AB38-65AE821587BB}"/>
              </a:ext>
            </a:extLst>
          </p:cNvPr>
          <p:cNvSpPr>
            <a:spLocks noGrp="1"/>
          </p:cNvSpPr>
          <p:nvPr>
            <p:ph type="sldNum" sz="quarter" idx="12"/>
          </p:nvPr>
        </p:nvSpPr>
        <p:spPr/>
        <p:txBody>
          <a:bodyPr/>
          <a:lstStyle/>
          <a:p>
            <a:fld id="{240EB82B-32B3-F543-A463-8853128DAF50}" type="slidenum">
              <a:rPr lang="en-US" smtClean="0"/>
              <a:t>‹#›</a:t>
            </a:fld>
            <a:endParaRPr lang="en-US"/>
          </a:p>
        </p:txBody>
      </p:sp>
    </p:spTree>
    <p:extLst>
      <p:ext uri="{BB962C8B-B14F-4D97-AF65-F5344CB8AC3E}">
        <p14:creationId xmlns:p14="http://schemas.microsoft.com/office/powerpoint/2010/main" val="91767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292E-5876-3345-B744-8DAE2F892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BAB624-F48B-704B-AE27-A2CBB4006FB4}"/>
              </a:ext>
            </a:extLst>
          </p:cNvPr>
          <p:cNvSpPr>
            <a:spLocks noGrp="1"/>
          </p:cNvSpPr>
          <p:nvPr>
            <p:ph type="dt" sz="half" idx="10"/>
          </p:nvPr>
        </p:nvSpPr>
        <p:spPr/>
        <p:txBody>
          <a:bodyPr/>
          <a:lstStyle/>
          <a:p>
            <a:fld id="{0CA4B0B7-CE92-3F44-ADBF-85B47CCCD50C}" type="datetimeFigureOut">
              <a:rPr lang="en-US" smtClean="0"/>
              <a:t>6/20/24</a:t>
            </a:fld>
            <a:endParaRPr lang="en-US"/>
          </a:p>
        </p:txBody>
      </p:sp>
      <p:sp>
        <p:nvSpPr>
          <p:cNvPr id="4" name="Footer Placeholder 3">
            <a:extLst>
              <a:ext uri="{FF2B5EF4-FFF2-40B4-BE49-F238E27FC236}">
                <a16:creationId xmlns:a16="http://schemas.microsoft.com/office/drawing/2014/main" id="{E2AE4787-15ED-0342-B7BF-9B6668C744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D1636E-6578-3045-BAEC-F883A9F73D84}"/>
              </a:ext>
            </a:extLst>
          </p:cNvPr>
          <p:cNvSpPr>
            <a:spLocks noGrp="1"/>
          </p:cNvSpPr>
          <p:nvPr>
            <p:ph type="sldNum" sz="quarter" idx="12"/>
          </p:nvPr>
        </p:nvSpPr>
        <p:spPr/>
        <p:txBody>
          <a:bodyPr/>
          <a:lstStyle/>
          <a:p>
            <a:fld id="{240EB82B-32B3-F543-A463-8853128DAF50}" type="slidenum">
              <a:rPr lang="en-US" smtClean="0"/>
              <a:t>‹#›</a:t>
            </a:fld>
            <a:endParaRPr lang="en-US"/>
          </a:p>
        </p:txBody>
      </p:sp>
    </p:spTree>
    <p:extLst>
      <p:ext uri="{BB962C8B-B14F-4D97-AF65-F5344CB8AC3E}">
        <p14:creationId xmlns:p14="http://schemas.microsoft.com/office/powerpoint/2010/main" val="653331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5672B8-2B7D-624F-8065-FCDC8E65B49B}"/>
              </a:ext>
            </a:extLst>
          </p:cNvPr>
          <p:cNvSpPr>
            <a:spLocks noGrp="1"/>
          </p:cNvSpPr>
          <p:nvPr>
            <p:ph type="dt" sz="half" idx="10"/>
          </p:nvPr>
        </p:nvSpPr>
        <p:spPr/>
        <p:txBody>
          <a:bodyPr/>
          <a:lstStyle/>
          <a:p>
            <a:fld id="{0CA4B0B7-CE92-3F44-ADBF-85B47CCCD50C}" type="datetimeFigureOut">
              <a:rPr lang="en-US" smtClean="0"/>
              <a:t>6/20/24</a:t>
            </a:fld>
            <a:endParaRPr lang="en-US"/>
          </a:p>
        </p:txBody>
      </p:sp>
      <p:sp>
        <p:nvSpPr>
          <p:cNvPr id="3" name="Footer Placeholder 2">
            <a:extLst>
              <a:ext uri="{FF2B5EF4-FFF2-40B4-BE49-F238E27FC236}">
                <a16:creationId xmlns:a16="http://schemas.microsoft.com/office/drawing/2014/main" id="{FB7A44A8-F021-6546-BC03-617F0CB9C2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79AA3A-F870-F54C-B834-6957F96D806D}"/>
              </a:ext>
            </a:extLst>
          </p:cNvPr>
          <p:cNvSpPr>
            <a:spLocks noGrp="1"/>
          </p:cNvSpPr>
          <p:nvPr>
            <p:ph type="sldNum" sz="quarter" idx="12"/>
          </p:nvPr>
        </p:nvSpPr>
        <p:spPr/>
        <p:txBody>
          <a:bodyPr/>
          <a:lstStyle/>
          <a:p>
            <a:fld id="{240EB82B-32B3-F543-A463-8853128DAF50}" type="slidenum">
              <a:rPr lang="en-US" smtClean="0"/>
              <a:t>‹#›</a:t>
            </a:fld>
            <a:endParaRPr lang="en-US"/>
          </a:p>
        </p:txBody>
      </p:sp>
    </p:spTree>
    <p:extLst>
      <p:ext uri="{BB962C8B-B14F-4D97-AF65-F5344CB8AC3E}">
        <p14:creationId xmlns:p14="http://schemas.microsoft.com/office/powerpoint/2010/main" val="312936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13D3-54AB-004A-9AA6-3473A20453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1D9E21-DCAC-CC4D-B9D2-C8E205E002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A88836-5AAC-3E48-A920-C15D1878B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DE7293-EFA5-8342-88FA-ABBE81AFECA7}"/>
              </a:ext>
            </a:extLst>
          </p:cNvPr>
          <p:cNvSpPr>
            <a:spLocks noGrp="1"/>
          </p:cNvSpPr>
          <p:nvPr>
            <p:ph type="dt" sz="half" idx="10"/>
          </p:nvPr>
        </p:nvSpPr>
        <p:spPr/>
        <p:txBody>
          <a:bodyPr/>
          <a:lstStyle/>
          <a:p>
            <a:fld id="{0CA4B0B7-CE92-3F44-ADBF-85B47CCCD50C}" type="datetimeFigureOut">
              <a:rPr lang="en-US" smtClean="0"/>
              <a:t>6/20/24</a:t>
            </a:fld>
            <a:endParaRPr lang="en-US"/>
          </a:p>
        </p:txBody>
      </p:sp>
      <p:sp>
        <p:nvSpPr>
          <p:cNvPr id="6" name="Footer Placeholder 5">
            <a:extLst>
              <a:ext uri="{FF2B5EF4-FFF2-40B4-BE49-F238E27FC236}">
                <a16:creationId xmlns:a16="http://schemas.microsoft.com/office/drawing/2014/main" id="{0A34A571-1288-5B4C-9A9F-6DD13399A4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D3C85-2195-354C-A68D-1F983525DE61}"/>
              </a:ext>
            </a:extLst>
          </p:cNvPr>
          <p:cNvSpPr>
            <a:spLocks noGrp="1"/>
          </p:cNvSpPr>
          <p:nvPr>
            <p:ph type="sldNum" sz="quarter" idx="12"/>
          </p:nvPr>
        </p:nvSpPr>
        <p:spPr/>
        <p:txBody>
          <a:bodyPr/>
          <a:lstStyle/>
          <a:p>
            <a:fld id="{240EB82B-32B3-F543-A463-8853128DAF50}" type="slidenum">
              <a:rPr lang="en-US" smtClean="0"/>
              <a:t>‹#›</a:t>
            </a:fld>
            <a:endParaRPr lang="en-US"/>
          </a:p>
        </p:txBody>
      </p:sp>
    </p:spTree>
    <p:extLst>
      <p:ext uri="{BB962C8B-B14F-4D97-AF65-F5344CB8AC3E}">
        <p14:creationId xmlns:p14="http://schemas.microsoft.com/office/powerpoint/2010/main" val="619931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0010-B372-F84A-A5A9-DCA6F59882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EE6C49-7621-544B-9871-F0459B21F6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E410E6-0A6A-7C40-9EEB-EEB9D6615C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571B84-AC71-9B4A-B7ED-2C5081DBC6E9}"/>
              </a:ext>
            </a:extLst>
          </p:cNvPr>
          <p:cNvSpPr>
            <a:spLocks noGrp="1"/>
          </p:cNvSpPr>
          <p:nvPr>
            <p:ph type="dt" sz="half" idx="10"/>
          </p:nvPr>
        </p:nvSpPr>
        <p:spPr/>
        <p:txBody>
          <a:bodyPr/>
          <a:lstStyle/>
          <a:p>
            <a:fld id="{0CA4B0B7-CE92-3F44-ADBF-85B47CCCD50C}" type="datetimeFigureOut">
              <a:rPr lang="en-US" smtClean="0"/>
              <a:t>6/20/24</a:t>
            </a:fld>
            <a:endParaRPr lang="en-US"/>
          </a:p>
        </p:txBody>
      </p:sp>
      <p:sp>
        <p:nvSpPr>
          <p:cNvPr id="6" name="Footer Placeholder 5">
            <a:extLst>
              <a:ext uri="{FF2B5EF4-FFF2-40B4-BE49-F238E27FC236}">
                <a16:creationId xmlns:a16="http://schemas.microsoft.com/office/drawing/2014/main" id="{3E28AD6F-8D2A-E548-8D26-04360C7F4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FCBC3D-7A81-6B45-8C19-EC2E986993CD}"/>
              </a:ext>
            </a:extLst>
          </p:cNvPr>
          <p:cNvSpPr>
            <a:spLocks noGrp="1"/>
          </p:cNvSpPr>
          <p:nvPr>
            <p:ph type="sldNum" sz="quarter" idx="12"/>
          </p:nvPr>
        </p:nvSpPr>
        <p:spPr/>
        <p:txBody>
          <a:bodyPr/>
          <a:lstStyle/>
          <a:p>
            <a:fld id="{240EB82B-32B3-F543-A463-8853128DAF50}" type="slidenum">
              <a:rPr lang="en-US" smtClean="0"/>
              <a:t>‹#›</a:t>
            </a:fld>
            <a:endParaRPr lang="en-US"/>
          </a:p>
        </p:txBody>
      </p:sp>
    </p:spTree>
    <p:extLst>
      <p:ext uri="{BB962C8B-B14F-4D97-AF65-F5344CB8AC3E}">
        <p14:creationId xmlns:p14="http://schemas.microsoft.com/office/powerpoint/2010/main" val="2725632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6A3449-632C-0641-803A-8D7194CD20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D7CD52-8BC4-9A4B-BC90-DBDF243F57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4A373-2EAD-7D41-9C33-D3AB58BE0A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A4B0B7-CE92-3F44-ADBF-85B47CCCD50C}" type="datetimeFigureOut">
              <a:rPr lang="en-US" smtClean="0"/>
              <a:t>6/20/24</a:t>
            </a:fld>
            <a:endParaRPr lang="en-US"/>
          </a:p>
        </p:txBody>
      </p:sp>
      <p:sp>
        <p:nvSpPr>
          <p:cNvPr id="5" name="Footer Placeholder 4">
            <a:extLst>
              <a:ext uri="{FF2B5EF4-FFF2-40B4-BE49-F238E27FC236}">
                <a16:creationId xmlns:a16="http://schemas.microsoft.com/office/drawing/2014/main" id="{ECFC502E-3F59-A34B-92C7-8E6E462B9F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7F5D06-56DC-7C43-9F53-354BA88407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EB82B-32B3-F543-A463-8853128DAF50}" type="slidenum">
              <a:rPr lang="en-US" smtClean="0"/>
              <a:t>‹#›</a:t>
            </a:fld>
            <a:endParaRPr lang="en-US"/>
          </a:p>
        </p:txBody>
      </p:sp>
    </p:spTree>
    <p:extLst>
      <p:ext uri="{BB962C8B-B14F-4D97-AF65-F5344CB8AC3E}">
        <p14:creationId xmlns:p14="http://schemas.microsoft.com/office/powerpoint/2010/main" val="355226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tiff"/><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tiff"/></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4.tiff"/></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9.tif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2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tiff"/><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tiff"/><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6.tiff"/><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8.tiff"/></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58.tiff"/></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tiff"/><Relationship Id="rId4" Type="http://schemas.openxmlformats.org/officeDocument/2006/relationships/image" Target="../media/image69.tiff"/></Relationships>
</file>

<file path=ppt/slides/_rels/slide33.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58.tiff"/></Relationships>
</file>

<file path=ppt/slides/_rels/slide3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 Id="rId5" Type="http://schemas.openxmlformats.org/officeDocument/2006/relationships/image" Target="../media/image84.tiff"/><Relationship Id="rId4" Type="http://schemas.openxmlformats.org/officeDocument/2006/relationships/image" Target="../media/image83.tiff"/></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8.tiff"/><Relationship Id="rId5" Type="http://schemas.openxmlformats.org/officeDocument/2006/relationships/image" Target="../media/image87.jpeg"/><Relationship Id="rId4" Type="http://schemas.openxmlformats.org/officeDocument/2006/relationships/image" Target="../media/image86.tiff"/></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image" Target="../media/image89.tiff"/><Relationship Id="rId1" Type="http://schemas.openxmlformats.org/officeDocument/2006/relationships/slideLayout" Target="../slideLayouts/slideLayout1.xml"/><Relationship Id="rId6" Type="http://schemas.openxmlformats.org/officeDocument/2006/relationships/image" Target="../media/image93.tiff"/><Relationship Id="rId5" Type="http://schemas.openxmlformats.org/officeDocument/2006/relationships/image" Target="../media/image92.jpe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8.tiff"/><Relationship Id="rId5" Type="http://schemas.openxmlformats.org/officeDocument/2006/relationships/image" Target="../media/image97.jpeg"/><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4.tiff"/><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jpeg"/><Relationship Id="rId1" Type="http://schemas.openxmlformats.org/officeDocument/2006/relationships/slideLayout" Target="../slideLayouts/slideLayout1.xml"/><Relationship Id="rId4" Type="http://schemas.openxmlformats.org/officeDocument/2006/relationships/image" Target="../media/image68.tiff"/></Relationships>
</file>

<file path=ppt/slides/_rels/slide46.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101.jpeg"/><Relationship Id="rId1" Type="http://schemas.openxmlformats.org/officeDocument/2006/relationships/slideLayout" Target="../slideLayouts/slideLayout1.xml"/><Relationship Id="rId5" Type="http://schemas.openxmlformats.org/officeDocument/2006/relationships/image" Target="../media/image104.tif"/><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tiff"/></Relationships>
</file>

<file path=ppt/slides/_rels/slide48.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tiff"/><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110.jpeg"/></Relationships>
</file>

<file path=ppt/slides/_rels/slide4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111.jpeg"/><Relationship Id="rId1" Type="http://schemas.openxmlformats.org/officeDocument/2006/relationships/slideLayout" Target="../slideLayouts/slideLayout1.xml"/><Relationship Id="rId6" Type="http://schemas.openxmlformats.org/officeDocument/2006/relationships/image" Target="../media/image113.png"/><Relationship Id="rId5" Type="http://schemas.microsoft.com/office/2007/relationships/hdphoto" Target="../media/hdphoto2.wdp"/><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image" Target="../media/image114.tiff"/><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9.jpeg"/><Relationship Id="rId1" Type="http://schemas.openxmlformats.org/officeDocument/2006/relationships/slideLayout" Target="../slideLayouts/slideLayout1.xml"/><Relationship Id="rId4" Type="http://schemas.openxmlformats.org/officeDocument/2006/relationships/image" Target="../media/image115.tiff"/></Relationships>
</file>

<file path=ppt/slides/_rels/slide52.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120.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21.png"/></Relationships>
</file>

<file path=ppt/slides/_rels/slide5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54.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17.png"/><Relationship Id="rId2" Type="http://schemas.openxmlformats.org/officeDocument/2006/relationships/image" Target="../media/image58.tiff"/><Relationship Id="rId1" Type="http://schemas.openxmlformats.org/officeDocument/2006/relationships/slideLayout" Target="../slideLayouts/slideLayout2.xml"/><Relationship Id="rId6" Type="http://schemas.openxmlformats.org/officeDocument/2006/relationships/image" Target="../media/image128.tiff"/><Relationship Id="rId5" Type="http://schemas.openxmlformats.org/officeDocument/2006/relationships/image" Target="../media/image127.jpeg"/><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jpeg"/><Relationship Id="rId5" Type="http://schemas.openxmlformats.org/officeDocument/2006/relationships/image" Target="../media/image15.tif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tiff"/><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5ADF95-259D-244E-808B-569914FA3E3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A2A79DC-7994-0C48-8876-48FDFC6170D2}"/>
              </a:ext>
            </a:extLst>
          </p:cNvPr>
          <p:cNvSpPr txBox="1"/>
          <p:nvPr/>
        </p:nvSpPr>
        <p:spPr>
          <a:xfrm>
            <a:off x="329783" y="569625"/>
            <a:ext cx="11602387"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PLANETARY GEOLOGY</a:t>
            </a:r>
          </a:p>
        </p:txBody>
      </p:sp>
      <p:sp>
        <p:nvSpPr>
          <p:cNvPr id="5" name="TextBox 4">
            <a:extLst>
              <a:ext uri="{FF2B5EF4-FFF2-40B4-BE49-F238E27FC236}">
                <a16:creationId xmlns:a16="http://schemas.microsoft.com/office/drawing/2014/main" id="{54855041-F5A8-DA44-8A07-DC7FB00F077F}"/>
              </a:ext>
            </a:extLst>
          </p:cNvPr>
          <p:cNvSpPr txBox="1"/>
          <p:nvPr/>
        </p:nvSpPr>
        <p:spPr>
          <a:xfrm>
            <a:off x="329783" y="2033821"/>
            <a:ext cx="11467476" cy="584775"/>
          </a:xfrm>
          <a:prstGeom prst="rect">
            <a:avLst/>
          </a:prstGeom>
          <a:noFill/>
        </p:spPr>
        <p:txBody>
          <a:bodyPr wrap="square" rtlCol="0">
            <a:spAutoFit/>
          </a:bodyPr>
          <a:lstStyle/>
          <a:p>
            <a:pPr algn="ctr"/>
            <a:r>
              <a:rPr lang="en-US" sz="3200" b="1" i="1" dirty="0"/>
              <a:t>Lecture 5 – Terrestrial Analogues for planetary exploration</a:t>
            </a:r>
          </a:p>
        </p:txBody>
      </p:sp>
      <p:sp>
        <p:nvSpPr>
          <p:cNvPr id="6" name="TextBox 5">
            <a:extLst>
              <a:ext uri="{FF2B5EF4-FFF2-40B4-BE49-F238E27FC236}">
                <a16:creationId xmlns:a16="http://schemas.microsoft.com/office/drawing/2014/main" id="{8C5AD345-06AD-1041-A41D-8F7BB365840D}"/>
              </a:ext>
            </a:extLst>
          </p:cNvPr>
          <p:cNvSpPr txBox="1"/>
          <p:nvPr/>
        </p:nvSpPr>
        <p:spPr>
          <a:xfrm>
            <a:off x="1941219" y="3068843"/>
            <a:ext cx="8244629" cy="923330"/>
          </a:xfrm>
          <a:prstGeom prst="rect">
            <a:avLst/>
          </a:prstGeom>
          <a:solidFill>
            <a:schemeClr val="bg1">
              <a:lumMod val="85000"/>
              <a:alpha val="63000"/>
            </a:schemeClr>
          </a:solidFill>
        </p:spPr>
        <p:txBody>
          <a:bodyPr wrap="none" rtlCol="0">
            <a:spAutoFit/>
          </a:bodyPr>
          <a:lstStyle/>
          <a:p>
            <a:pPr algn="ctr"/>
            <a:r>
              <a:rPr lang="en-US" b="1" dirty="0"/>
              <a:t>Fulvio Franchi, PhD</a:t>
            </a:r>
          </a:p>
          <a:p>
            <a:pPr algn="ctr"/>
            <a:endParaRPr lang="en-US" b="1" dirty="0"/>
          </a:p>
          <a:p>
            <a:pPr algn="ctr"/>
            <a:r>
              <a:rPr lang="en-US" i="1" dirty="0" err="1"/>
              <a:t>Dipartimento</a:t>
            </a:r>
            <a:r>
              <a:rPr lang="en-US" i="1" dirty="0"/>
              <a:t> di </a:t>
            </a:r>
            <a:r>
              <a:rPr lang="en-US" i="1" dirty="0" err="1"/>
              <a:t>Scienze</a:t>
            </a:r>
            <a:r>
              <a:rPr lang="en-US" i="1" dirty="0"/>
              <a:t> </a:t>
            </a:r>
            <a:r>
              <a:rPr lang="en-US" i="1" dirty="0" err="1"/>
              <a:t>della</a:t>
            </a:r>
            <a:r>
              <a:rPr lang="en-US" i="1" dirty="0"/>
              <a:t> Terra e Geoambientali, </a:t>
            </a:r>
            <a:r>
              <a:rPr lang="en-US" i="1" dirty="0" err="1"/>
              <a:t>Università</a:t>
            </a:r>
            <a:r>
              <a:rPr lang="en-US" i="1" dirty="0"/>
              <a:t> di Bari – Aldo Moro</a:t>
            </a:r>
          </a:p>
        </p:txBody>
      </p:sp>
      <p:pic>
        <p:nvPicPr>
          <p:cNvPr id="10" name="Picture 9">
            <a:extLst>
              <a:ext uri="{FF2B5EF4-FFF2-40B4-BE49-F238E27FC236}">
                <a16:creationId xmlns:a16="http://schemas.microsoft.com/office/drawing/2014/main" id="{2101C77E-8DF4-5843-8C93-9F89E7CEEF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25" y="4965310"/>
            <a:ext cx="1806207" cy="1800000"/>
          </a:xfrm>
          <a:prstGeom prst="rect">
            <a:avLst/>
          </a:prstGeom>
        </p:spPr>
      </p:pic>
      <p:pic>
        <p:nvPicPr>
          <p:cNvPr id="11" name="Picture 10">
            <a:extLst>
              <a:ext uri="{FF2B5EF4-FFF2-40B4-BE49-F238E27FC236}">
                <a16:creationId xmlns:a16="http://schemas.microsoft.com/office/drawing/2014/main" id="{9FF07051-E651-4D4B-B165-BAAD9A7B4C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99407" y="4965310"/>
            <a:ext cx="1792593" cy="1800000"/>
          </a:xfrm>
          <a:prstGeom prst="rect">
            <a:avLst/>
          </a:prstGeom>
        </p:spPr>
      </p:pic>
      <p:pic>
        <p:nvPicPr>
          <p:cNvPr id="12" name="Picture 11">
            <a:extLst>
              <a:ext uri="{FF2B5EF4-FFF2-40B4-BE49-F238E27FC236}">
                <a16:creationId xmlns:a16="http://schemas.microsoft.com/office/drawing/2014/main" id="{C1013AE4-BC8A-7B43-9E7A-0474F56AFE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0976" y="6146257"/>
            <a:ext cx="3350443" cy="518760"/>
          </a:xfrm>
          <a:prstGeom prst="rect">
            <a:avLst/>
          </a:prstGeom>
          <a:solidFill>
            <a:schemeClr val="bg1"/>
          </a:solidFill>
        </p:spPr>
      </p:pic>
      <p:pic>
        <p:nvPicPr>
          <p:cNvPr id="13" name="Picture 12">
            <a:extLst>
              <a:ext uri="{FF2B5EF4-FFF2-40B4-BE49-F238E27FC236}">
                <a16:creationId xmlns:a16="http://schemas.microsoft.com/office/drawing/2014/main" id="{E2A64D6C-CE7A-094B-A4A6-716D5EE438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01667" y="5578498"/>
            <a:ext cx="2196706" cy="1135519"/>
          </a:xfrm>
          <a:prstGeom prst="rect">
            <a:avLst/>
          </a:prstGeom>
        </p:spPr>
      </p:pic>
    </p:spTree>
    <p:extLst>
      <p:ext uri="{BB962C8B-B14F-4D97-AF65-F5344CB8AC3E}">
        <p14:creationId xmlns:p14="http://schemas.microsoft.com/office/powerpoint/2010/main" val="3215402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9DA2A5-A3B9-DA40-B028-5A819F253A28}"/>
              </a:ext>
            </a:extLst>
          </p:cNvPr>
          <p:cNvSpPr txBox="1"/>
          <p:nvPr/>
        </p:nvSpPr>
        <p:spPr>
          <a:xfrm>
            <a:off x="6735407" y="302180"/>
            <a:ext cx="1904367" cy="369332"/>
          </a:xfrm>
          <a:prstGeom prst="rect">
            <a:avLst/>
          </a:prstGeom>
          <a:noFill/>
        </p:spPr>
        <p:txBody>
          <a:bodyPr wrap="none" rtlCol="0">
            <a:spAutoFit/>
          </a:bodyPr>
          <a:lstStyle/>
          <a:p>
            <a:r>
              <a:rPr lang="en-US" b="1" i="1" dirty="0" err="1"/>
              <a:t>Kess</a:t>
            </a:r>
            <a:r>
              <a:rPr lang="en-US" b="1" i="1" dirty="0"/>
              <a:t> </a:t>
            </a:r>
            <a:r>
              <a:rPr lang="en-US" b="1" i="1" dirty="0" err="1"/>
              <a:t>Kess</a:t>
            </a:r>
            <a:r>
              <a:rPr lang="en-US" b="1" i="1" dirty="0"/>
              <a:t> mounds</a:t>
            </a:r>
          </a:p>
        </p:txBody>
      </p:sp>
      <p:sp>
        <p:nvSpPr>
          <p:cNvPr id="4" name="TextBox 3">
            <a:extLst>
              <a:ext uri="{FF2B5EF4-FFF2-40B4-BE49-F238E27FC236}">
                <a16:creationId xmlns:a16="http://schemas.microsoft.com/office/drawing/2014/main" id="{FB403840-AEE3-574C-B30C-3939AECAF0FC}"/>
              </a:ext>
            </a:extLst>
          </p:cNvPr>
          <p:cNvSpPr txBox="1"/>
          <p:nvPr/>
        </p:nvSpPr>
        <p:spPr>
          <a:xfrm>
            <a:off x="6678255" y="3445431"/>
            <a:ext cx="2473049" cy="369332"/>
          </a:xfrm>
          <a:prstGeom prst="rect">
            <a:avLst/>
          </a:prstGeom>
          <a:noFill/>
        </p:spPr>
        <p:txBody>
          <a:bodyPr wrap="none" rtlCol="0">
            <a:spAutoFit/>
          </a:bodyPr>
          <a:lstStyle/>
          <a:p>
            <a:r>
              <a:rPr lang="en-US" b="1" i="1" dirty="0"/>
              <a:t>Makgadikgadi salt pans</a:t>
            </a:r>
          </a:p>
        </p:txBody>
      </p:sp>
      <p:pic>
        <p:nvPicPr>
          <p:cNvPr id="5" name="Picture 4">
            <a:extLst>
              <a:ext uri="{FF2B5EF4-FFF2-40B4-BE49-F238E27FC236}">
                <a16:creationId xmlns:a16="http://schemas.microsoft.com/office/drawing/2014/main" id="{284ECA54-093D-6B4A-8A19-D31339C9EF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009" y="317286"/>
            <a:ext cx="6294804" cy="6357753"/>
          </a:xfrm>
          <a:prstGeom prst="rect">
            <a:avLst/>
          </a:prstGeom>
        </p:spPr>
      </p:pic>
      <p:sp>
        <p:nvSpPr>
          <p:cNvPr id="7" name="5-Point Star 6">
            <a:extLst>
              <a:ext uri="{FF2B5EF4-FFF2-40B4-BE49-F238E27FC236}">
                <a16:creationId xmlns:a16="http://schemas.microsoft.com/office/drawing/2014/main" id="{FDD4177D-6CE5-6E4E-B099-EBF3F631DA0E}"/>
              </a:ext>
            </a:extLst>
          </p:cNvPr>
          <p:cNvSpPr>
            <a:spLocks noChangeAspect="1"/>
          </p:cNvSpPr>
          <p:nvPr/>
        </p:nvSpPr>
        <p:spPr>
          <a:xfrm>
            <a:off x="1500188" y="671512"/>
            <a:ext cx="471487" cy="47148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6B6E833-FF6D-E54C-8290-49DB65199D25}"/>
              </a:ext>
            </a:extLst>
          </p:cNvPr>
          <p:cNvPicPr>
            <a:picLocks noChangeAspect="1"/>
          </p:cNvPicPr>
          <p:nvPr/>
        </p:nvPicPr>
        <p:blipFill rotWithShape="1">
          <a:blip r:embed="rId3" cstate="email">
            <a:alphaModFix amt="30000"/>
            <a:extLst>
              <a:ext uri="{28A0092B-C50C-407E-A947-70E740481C1C}">
                <a14:useLocalDpi xmlns:a14="http://schemas.microsoft.com/office/drawing/2010/main"/>
              </a:ext>
            </a:extLst>
          </a:blip>
          <a:srcRect/>
          <a:stretch/>
        </p:blipFill>
        <p:spPr>
          <a:xfrm>
            <a:off x="6678255" y="3814763"/>
            <a:ext cx="5327841" cy="2860276"/>
          </a:xfrm>
          <a:prstGeom prst="rect">
            <a:avLst/>
          </a:prstGeom>
          <a:ln>
            <a:solidFill>
              <a:schemeClr val="tx1"/>
            </a:solidFill>
          </a:ln>
        </p:spPr>
      </p:pic>
      <p:pic>
        <p:nvPicPr>
          <p:cNvPr id="11" name="Picture 10">
            <a:extLst>
              <a:ext uri="{FF2B5EF4-FFF2-40B4-BE49-F238E27FC236}">
                <a16:creationId xmlns:a16="http://schemas.microsoft.com/office/drawing/2014/main" id="{D935CD8C-2723-1D49-B8AE-8F492AE34F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8254" y="680512"/>
            <a:ext cx="5327841" cy="2807291"/>
          </a:xfrm>
          <a:prstGeom prst="rect">
            <a:avLst/>
          </a:prstGeom>
        </p:spPr>
      </p:pic>
    </p:spTree>
    <p:extLst>
      <p:ext uri="{BB962C8B-B14F-4D97-AF65-F5344CB8AC3E}">
        <p14:creationId xmlns:p14="http://schemas.microsoft.com/office/powerpoint/2010/main" val="3839292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A86E4C-ADEE-0F44-81B4-E720E661A9C4}"/>
              </a:ext>
            </a:extLst>
          </p:cNvPr>
          <p:cNvSpPr txBox="1"/>
          <p:nvPr/>
        </p:nvSpPr>
        <p:spPr>
          <a:xfrm>
            <a:off x="169608" y="145920"/>
            <a:ext cx="3169650" cy="523220"/>
          </a:xfrm>
          <a:prstGeom prst="rect">
            <a:avLst/>
          </a:prstGeom>
          <a:noFill/>
        </p:spPr>
        <p:txBody>
          <a:bodyPr wrap="none" rtlCol="0">
            <a:spAutoFit/>
          </a:bodyPr>
          <a:lstStyle/>
          <a:p>
            <a:r>
              <a:rPr lang="en-US" sz="2800" b="1" dirty="0" err="1"/>
              <a:t>Kess</a:t>
            </a:r>
            <a:r>
              <a:rPr lang="en-US" sz="2800" b="1" dirty="0"/>
              <a:t> </a:t>
            </a:r>
            <a:r>
              <a:rPr lang="en-US" sz="2800" b="1" dirty="0" err="1"/>
              <a:t>Kess</a:t>
            </a:r>
            <a:r>
              <a:rPr lang="en-US" sz="2800" b="1" dirty="0"/>
              <a:t> - Morocco</a:t>
            </a:r>
          </a:p>
        </p:txBody>
      </p:sp>
      <p:pic>
        <p:nvPicPr>
          <p:cNvPr id="6" name="Picture 5">
            <a:extLst>
              <a:ext uri="{FF2B5EF4-FFF2-40B4-BE49-F238E27FC236}">
                <a16:creationId xmlns:a16="http://schemas.microsoft.com/office/drawing/2014/main" id="{7A720BB2-12B6-294E-98E2-EBD4637517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88" y="669140"/>
            <a:ext cx="12192000" cy="5335533"/>
          </a:xfrm>
          <a:prstGeom prst="rect">
            <a:avLst/>
          </a:prstGeom>
        </p:spPr>
      </p:pic>
      <p:pic>
        <p:nvPicPr>
          <p:cNvPr id="7" name="Picture 6">
            <a:extLst>
              <a:ext uri="{FF2B5EF4-FFF2-40B4-BE49-F238E27FC236}">
                <a16:creationId xmlns:a16="http://schemas.microsoft.com/office/drawing/2014/main" id="{C75F0B87-DA03-2C4C-B8F8-03F94D4447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608" y="3630653"/>
            <a:ext cx="2930780" cy="3227347"/>
          </a:xfrm>
          <a:prstGeom prst="rect">
            <a:avLst/>
          </a:prstGeom>
        </p:spPr>
      </p:pic>
      <p:sp>
        <p:nvSpPr>
          <p:cNvPr id="8" name="5-Point Star 7">
            <a:extLst>
              <a:ext uri="{FF2B5EF4-FFF2-40B4-BE49-F238E27FC236}">
                <a16:creationId xmlns:a16="http://schemas.microsoft.com/office/drawing/2014/main" id="{62D34874-B3BD-0941-B6C7-9C10D337FD62}"/>
              </a:ext>
            </a:extLst>
          </p:cNvPr>
          <p:cNvSpPr>
            <a:spLocks noChangeAspect="1"/>
          </p:cNvSpPr>
          <p:nvPr/>
        </p:nvSpPr>
        <p:spPr>
          <a:xfrm>
            <a:off x="1757650" y="5143501"/>
            <a:ext cx="471487" cy="47148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6C8C8A8-0A5F-0F4A-A1C0-320A34ABAA8E}"/>
              </a:ext>
            </a:extLst>
          </p:cNvPr>
          <p:cNvPicPr>
            <a:picLocks noChangeAspect="1"/>
          </p:cNvPicPr>
          <p:nvPr/>
        </p:nvPicPr>
        <p:blipFill>
          <a:blip r:embed="rId4"/>
          <a:stretch>
            <a:fillRect/>
          </a:stretch>
        </p:blipFill>
        <p:spPr>
          <a:xfrm>
            <a:off x="4491404" y="1796562"/>
            <a:ext cx="7429500" cy="4953000"/>
          </a:xfrm>
          <a:prstGeom prst="rect">
            <a:avLst/>
          </a:prstGeom>
        </p:spPr>
      </p:pic>
    </p:spTree>
    <p:extLst>
      <p:ext uri="{BB962C8B-B14F-4D97-AF65-F5344CB8AC3E}">
        <p14:creationId xmlns:p14="http://schemas.microsoft.com/office/powerpoint/2010/main" val="204573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46CD6-9321-0541-98F4-EB333844C1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00545" y="4470365"/>
            <a:ext cx="7681650" cy="2273694"/>
          </a:xfrm>
          <a:prstGeom prst="rect">
            <a:avLst/>
          </a:prstGeom>
        </p:spPr>
      </p:pic>
      <p:pic>
        <p:nvPicPr>
          <p:cNvPr id="9" name="Picture 8">
            <a:extLst>
              <a:ext uri="{FF2B5EF4-FFF2-40B4-BE49-F238E27FC236}">
                <a16:creationId xmlns:a16="http://schemas.microsoft.com/office/drawing/2014/main" id="{A40CBB87-339F-8943-A022-43C7B1EF08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0779" y="513959"/>
            <a:ext cx="9085007" cy="3827816"/>
          </a:xfrm>
          <a:prstGeom prst="rect">
            <a:avLst/>
          </a:prstGeom>
        </p:spPr>
      </p:pic>
      <p:sp>
        <p:nvSpPr>
          <p:cNvPr id="10" name="TextBox 9">
            <a:extLst>
              <a:ext uri="{FF2B5EF4-FFF2-40B4-BE49-F238E27FC236}">
                <a16:creationId xmlns:a16="http://schemas.microsoft.com/office/drawing/2014/main" id="{49F69758-A93F-AE45-8F3B-8FB855C7CEC4}"/>
              </a:ext>
            </a:extLst>
          </p:cNvPr>
          <p:cNvSpPr txBox="1"/>
          <p:nvPr/>
        </p:nvSpPr>
        <p:spPr>
          <a:xfrm>
            <a:off x="8736630" y="144627"/>
            <a:ext cx="3455370" cy="369332"/>
          </a:xfrm>
          <a:prstGeom prst="rect">
            <a:avLst/>
          </a:prstGeom>
          <a:noFill/>
        </p:spPr>
        <p:txBody>
          <a:bodyPr wrap="none" rtlCol="0">
            <a:spAutoFit/>
          </a:bodyPr>
          <a:lstStyle/>
          <a:p>
            <a:r>
              <a:rPr lang="en-US" i="1" dirty="0"/>
              <a:t>Franchi et al., 2014 – PSS 92, 34-48</a:t>
            </a:r>
          </a:p>
        </p:txBody>
      </p:sp>
      <p:sp>
        <p:nvSpPr>
          <p:cNvPr id="2" name="TextBox 1">
            <a:extLst>
              <a:ext uri="{FF2B5EF4-FFF2-40B4-BE49-F238E27FC236}">
                <a16:creationId xmlns:a16="http://schemas.microsoft.com/office/drawing/2014/main" id="{4AA86E4C-ADEE-0F44-81B4-E720E661A9C4}"/>
              </a:ext>
            </a:extLst>
          </p:cNvPr>
          <p:cNvSpPr txBox="1"/>
          <p:nvPr/>
        </p:nvSpPr>
        <p:spPr>
          <a:xfrm>
            <a:off x="169608" y="145920"/>
            <a:ext cx="1580754" cy="523220"/>
          </a:xfrm>
          <a:prstGeom prst="rect">
            <a:avLst/>
          </a:prstGeom>
          <a:noFill/>
        </p:spPr>
        <p:txBody>
          <a:bodyPr wrap="none" rtlCol="0">
            <a:spAutoFit/>
          </a:bodyPr>
          <a:lstStyle/>
          <a:p>
            <a:r>
              <a:rPr lang="en-US" sz="2800" b="1" dirty="0" err="1"/>
              <a:t>Kess</a:t>
            </a:r>
            <a:r>
              <a:rPr lang="en-US" sz="2800" b="1" dirty="0"/>
              <a:t> </a:t>
            </a:r>
            <a:r>
              <a:rPr lang="en-US" sz="2800" b="1" dirty="0" err="1"/>
              <a:t>Kess</a:t>
            </a:r>
            <a:endParaRPr lang="en-US" sz="2800" b="1" dirty="0"/>
          </a:p>
        </p:txBody>
      </p:sp>
      <p:pic>
        <p:nvPicPr>
          <p:cNvPr id="7" name="Picture 6">
            <a:extLst>
              <a:ext uri="{FF2B5EF4-FFF2-40B4-BE49-F238E27FC236}">
                <a16:creationId xmlns:a16="http://schemas.microsoft.com/office/drawing/2014/main" id="{C75F0B87-DA03-2C4C-B8F8-03F94D4447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151897"/>
            <a:ext cx="2930780" cy="3227347"/>
          </a:xfrm>
          <a:prstGeom prst="rect">
            <a:avLst/>
          </a:prstGeom>
        </p:spPr>
      </p:pic>
      <p:sp>
        <p:nvSpPr>
          <p:cNvPr id="8" name="5-Point Star 7">
            <a:extLst>
              <a:ext uri="{FF2B5EF4-FFF2-40B4-BE49-F238E27FC236}">
                <a16:creationId xmlns:a16="http://schemas.microsoft.com/office/drawing/2014/main" id="{62D34874-B3BD-0941-B6C7-9C10D337FD62}"/>
              </a:ext>
            </a:extLst>
          </p:cNvPr>
          <p:cNvSpPr>
            <a:spLocks noChangeAspect="1"/>
          </p:cNvSpPr>
          <p:nvPr/>
        </p:nvSpPr>
        <p:spPr>
          <a:xfrm>
            <a:off x="1649087" y="3765570"/>
            <a:ext cx="471487" cy="47148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D311C97-B356-B442-A9B8-2730ECB1FCB4}"/>
              </a:ext>
            </a:extLst>
          </p:cNvPr>
          <p:cNvSpPr txBox="1"/>
          <p:nvPr/>
        </p:nvSpPr>
        <p:spPr>
          <a:xfrm>
            <a:off x="9662621" y="5284046"/>
            <a:ext cx="2071977" cy="830997"/>
          </a:xfrm>
          <a:prstGeom prst="rect">
            <a:avLst/>
          </a:prstGeom>
          <a:noFill/>
        </p:spPr>
        <p:txBody>
          <a:bodyPr wrap="none" rtlCol="0">
            <a:spAutoFit/>
          </a:bodyPr>
          <a:lstStyle/>
          <a:p>
            <a:r>
              <a:rPr lang="en-US" sz="2400" dirty="0"/>
              <a:t>Hollard Mound</a:t>
            </a:r>
          </a:p>
          <a:p>
            <a:r>
              <a:rPr lang="en-US" sz="2400" dirty="0"/>
              <a:t>CH</a:t>
            </a:r>
            <a:r>
              <a:rPr lang="en-US" sz="2400" baseline="-25000" dirty="0"/>
              <a:t>4</a:t>
            </a:r>
          </a:p>
        </p:txBody>
      </p:sp>
    </p:spTree>
    <p:extLst>
      <p:ext uri="{BB962C8B-B14F-4D97-AF65-F5344CB8AC3E}">
        <p14:creationId xmlns:p14="http://schemas.microsoft.com/office/powerpoint/2010/main" val="1300722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A86E4C-ADEE-0F44-81B4-E720E661A9C4}"/>
              </a:ext>
            </a:extLst>
          </p:cNvPr>
          <p:cNvSpPr txBox="1"/>
          <p:nvPr/>
        </p:nvSpPr>
        <p:spPr>
          <a:xfrm>
            <a:off x="114302" y="231644"/>
            <a:ext cx="11747136" cy="3139321"/>
          </a:xfrm>
          <a:prstGeom prst="rect">
            <a:avLst/>
          </a:prstGeom>
          <a:noFill/>
        </p:spPr>
        <p:txBody>
          <a:bodyPr wrap="square" rtlCol="0">
            <a:spAutoFit/>
          </a:bodyPr>
          <a:lstStyle/>
          <a:p>
            <a:r>
              <a:rPr lang="en-US" sz="2200" dirty="0"/>
              <a:t>The </a:t>
            </a:r>
            <a:r>
              <a:rPr lang="en-US" sz="2200" dirty="0" err="1"/>
              <a:t>Kess</a:t>
            </a:r>
            <a:r>
              <a:rPr lang="en-US" sz="2200" dirty="0"/>
              <a:t> </a:t>
            </a:r>
            <a:r>
              <a:rPr lang="en-US" sz="2200" dirty="0" err="1"/>
              <a:t>Kess</a:t>
            </a:r>
            <a:r>
              <a:rPr lang="en-US" sz="2200" dirty="0"/>
              <a:t> mounds in Morocco are good candidates for astrobiological studies because they have characteristics that can be compared to Martian ones, e.g.:</a:t>
            </a:r>
          </a:p>
          <a:p>
            <a:pPr marL="285750" indent="-285750">
              <a:lnSpc>
                <a:spcPct val="150000"/>
              </a:lnSpc>
              <a:buFontTx/>
              <a:buChar char="-"/>
            </a:pPr>
            <a:r>
              <a:rPr lang="en-US" sz="2200" b="1" dirty="0"/>
              <a:t>They are conical mounds formed along faults</a:t>
            </a:r>
          </a:p>
          <a:p>
            <a:pPr marL="285750" indent="-285750">
              <a:lnSpc>
                <a:spcPct val="150000"/>
              </a:lnSpc>
              <a:buFontTx/>
              <a:buChar char="-"/>
            </a:pPr>
            <a:r>
              <a:rPr lang="en-US" sz="2200" b="1" dirty="0"/>
              <a:t>They are potentially linked to methane seepage</a:t>
            </a:r>
          </a:p>
          <a:p>
            <a:pPr marL="285750" indent="-285750">
              <a:lnSpc>
                <a:spcPct val="150000"/>
              </a:lnSpc>
              <a:buFontTx/>
              <a:buChar char="-"/>
            </a:pPr>
            <a:r>
              <a:rPr lang="en-US" sz="2200" b="1" dirty="0"/>
              <a:t>They might have had interactions with hydrothermal fluids</a:t>
            </a:r>
          </a:p>
          <a:p>
            <a:pPr marL="285750" indent="-285750">
              <a:lnSpc>
                <a:spcPct val="150000"/>
              </a:lnSpc>
              <a:buFontTx/>
              <a:buChar char="-"/>
            </a:pPr>
            <a:r>
              <a:rPr lang="en-US" sz="2200" b="1" dirty="0"/>
              <a:t>Carbonates with strong potential of preservation of microbial signatures</a:t>
            </a:r>
          </a:p>
          <a:p>
            <a:endParaRPr lang="en-US" sz="2200" dirty="0"/>
          </a:p>
        </p:txBody>
      </p:sp>
      <p:pic>
        <p:nvPicPr>
          <p:cNvPr id="9" name="Picture 8">
            <a:extLst>
              <a:ext uri="{FF2B5EF4-FFF2-40B4-BE49-F238E27FC236}">
                <a16:creationId xmlns:a16="http://schemas.microsoft.com/office/drawing/2014/main" id="{82285625-C54B-9042-83CB-8F50D3BAA4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271843"/>
            <a:ext cx="12192000" cy="3529012"/>
          </a:xfrm>
          <a:prstGeom prst="rect">
            <a:avLst/>
          </a:prstGeom>
        </p:spPr>
      </p:pic>
    </p:spTree>
    <p:extLst>
      <p:ext uri="{BB962C8B-B14F-4D97-AF65-F5344CB8AC3E}">
        <p14:creationId xmlns:p14="http://schemas.microsoft.com/office/powerpoint/2010/main" val="497533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085B98-45F1-DD4F-BC2A-DA276170DAEA}"/>
              </a:ext>
            </a:extLst>
          </p:cNvPr>
          <p:cNvSpPr txBox="1"/>
          <p:nvPr/>
        </p:nvSpPr>
        <p:spPr>
          <a:xfrm>
            <a:off x="107346" y="892852"/>
            <a:ext cx="11908441" cy="461665"/>
          </a:xfrm>
          <a:prstGeom prst="rect">
            <a:avLst/>
          </a:prstGeom>
          <a:solidFill>
            <a:schemeClr val="accent2">
              <a:lumMod val="40000"/>
              <a:lumOff val="60000"/>
              <a:alpha val="70000"/>
            </a:schemeClr>
          </a:solidFill>
        </p:spPr>
        <p:txBody>
          <a:bodyPr wrap="square" rtlCol="0">
            <a:spAutoFit/>
          </a:bodyPr>
          <a:lstStyle/>
          <a:p>
            <a:r>
              <a:rPr lang="en-US" sz="2400" b="1" dirty="0"/>
              <a:t>1) Sedimentary units and ’mounds’ on Mars!!</a:t>
            </a:r>
          </a:p>
        </p:txBody>
      </p:sp>
      <p:sp>
        <p:nvSpPr>
          <p:cNvPr id="5" name="TextBox 4">
            <a:extLst>
              <a:ext uri="{FF2B5EF4-FFF2-40B4-BE49-F238E27FC236}">
                <a16:creationId xmlns:a16="http://schemas.microsoft.com/office/drawing/2014/main" id="{4E731EAB-BE73-1449-AA0D-63171E87C7D3}"/>
              </a:ext>
            </a:extLst>
          </p:cNvPr>
          <p:cNvSpPr txBox="1"/>
          <p:nvPr/>
        </p:nvSpPr>
        <p:spPr>
          <a:xfrm>
            <a:off x="107347" y="185738"/>
            <a:ext cx="4956678" cy="461665"/>
          </a:xfrm>
          <a:prstGeom prst="rect">
            <a:avLst/>
          </a:prstGeom>
          <a:noFill/>
        </p:spPr>
        <p:txBody>
          <a:bodyPr wrap="none" rtlCol="0">
            <a:spAutoFit/>
          </a:bodyPr>
          <a:lstStyle/>
          <a:p>
            <a:r>
              <a:rPr lang="en-US" sz="2400" b="1" dirty="0"/>
              <a:t>Why the </a:t>
            </a:r>
            <a:r>
              <a:rPr lang="en-US" sz="2400" b="1" dirty="0" err="1"/>
              <a:t>Kess</a:t>
            </a:r>
            <a:r>
              <a:rPr lang="en-US" sz="2400" b="1" dirty="0"/>
              <a:t> </a:t>
            </a:r>
            <a:r>
              <a:rPr lang="en-US" sz="2400" b="1" dirty="0" err="1"/>
              <a:t>Kess</a:t>
            </a:r>
            <a:r>
              <a:rPr lang="en-US" sz="2400" b="1" dirty="0"/>
              <a:t> are so interesting?</a:t>
            </a:r>
          </a:p>
        </p:txBody>
      </p:sp>
      <p:pic>
        <p:nvPicPr>
          <p:cNvPr id="6" name="Picture 5">
            <a:extLst>
              <a:ext uri="{FF2B5EF4-FFF2-40B4-BE49-F238E27FC236}">
                <a16:creationId xmlns:a16="http://schemas.microsoft.com/office/drawing/2014/main" id="{55250DA1-1EDE-D044-8FAE-5127CC2347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4464" y="346982"/>
            <a:ext cx="6091323" cy="5457825"/>
          </a:xfrm>
          <a:prstGeom prst="rect">
            <a:avLst/>
          </a:prstGeom>
        </p:spPr>
      </p:pic>
      <p:sp>
        <p:nvSpPr>
          <p:cNvPr id="7" name="TextBox 6">
            <a:extLst>
              <a:ext uri="{FF2B5EF4-FFF2-40B4-BE49-F238E27FC236}">
                <a16:creationId xmlns:a16="http://schemas.microsoft.com/office/drawing/2014/main" id="{02B1D57F-7D92-184C-BB9F-2E5595229FF6}"/>
              </a:ext>
            </a:extLst>
          </p:cNvPr>
          <p:cNvSpPr txBox="1"/>
          <p:nvPr/>
        </p:nvSpPr>
        <p:spPr>
          <a:xfrm>
            <a:off x="7787706" y="20186"/>
            <a:ext cx="4228081" cy="369332"/>
          </a:xfrm>
          <a:prstGeom prst="rect">
            <a:avLst/>
          </a:prstGeom>
          <a:noFill/>
        </p:spPr>
        <p:txBody>
          <a:bodyPr wrap="none" rtlCol="0">
            <a:spAutoFit/>
          </a:bodyPr>
          <a:lstStyle/>
          <a:p>
            <a:r>
              <a:rPr lang="en-US" i="1" dirty="0"/>
              <a:t>Credits: Franchi et al., 2014 – PSS 92, 34-48</a:t>
            </a:r>
          </a:p>
        </p:txBody>
      </p:sp>
      <p:sp>
        <p:nvSpPr>
          <p:cNvPr id="9" name="Down Arrow 8">
            <a:extLst>
              <a:ext uri="{FF2B5EF4-FFF2-40B4-BE49-F238E27FC236}">
                <a16:creationId xmlns:a16="http://schemas.microsoft.com/office/drawing/2014/main" id="{2C69CF84-97C9-3F46-B681-5E32172BFADA}"/>
              </a:ext>
            </a:extLst>
          </p:cNvPr>
          <p:cNvSpPr/>
          <p:nvPr/>
        </p:nvSpPr>
        <p:spPr>
          <a:xfrm>
            <a:off x="1808611" y="1963906"/>
            <a:ext cx="2414588" cy="1006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H</a:t>
            </a:r>
            <a:r>
              <a:rPr lang="en-US" sz="3200" b="1" baseline="-25000" dirty="0"/>
              <a:t>2</a:t>
            </a:r>
            <a:r>
              <a:rPr lang="en-US" sz="3200" b="1" dirty="0"/>
              <a:t>O</a:t>
            </a:r>
            <a:endParaRPr lang="en-US" b="1" dirty="0"/>
          </a:p>
        </p:txBody>
      </p:sp>
      <p:pic>
        <p:nvPicPr>
          <p:cNvPr id="11" name="Picture 10">
            <a:extLst>
              <a:ext uri="{FF2B5EF4-FFF2-40B4-BE49-F238E27FC236}">
                <a16:creationId xmlns:a16="http://schemas.microsoft.com/office/drawing/2014/main" id="{FC35C7D8-5AB8-E644-969D-4096E266F9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656" y="3683000"/>
            <a:ext cx="5448300" cy="3060700"/>
          </a:xfrm>
          <a:prstGeom prst="rect">
            <a:avLst/>
          </a:prstGeom>
        </p:spPr>
      </p:pic>
      <p:pic>
        <p:nvPicPr>
          <p:cNvPr id="8" name="Picture 7">
            <a:extLst>
              <a:ext uri="{FF2B5EF4-FFF2-40B4-BE49-F238E27FC236}">
                <a16:creationId xmlns:a16="http://schemas.microsoft.com/office/drawing/2014/main" id="{5BF28884-EF10-CF41-B379-6B4730EE1A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0630" y="4114799"/>
            <a:ext cx="6068827" cy="2628901"/>
          </a:xfrm>
          <a:prstGeom prst="rect">
            <a:avLst/>
          </a:prstGeom>
        </p:spPr>
      </p:pic>
    </p:spTree>
    <p:extLst>
      <p:ext uri="{BB962C8B-B14F-4D97-AF65-F5344CB8AC3E}">
        <p14:creationId xmlns:p14="http://schemas.microsoft.com/office/powerpoint/2010/main" val="2379826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0AE4C1-574F-8A43-9341-CE0D4968FE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0133" y="3419475"/>
            <a:ext cx="4815021" cy="3307710"/>
          </a:xfrm>
          <a:prstGeom prst="rect">
            <a:avLst/>
          </a:prstGeom>
        </p:spPr>
      </p:pic>
      <p:sp>
        <p:nvSpPr>
          <p:cNvPr id="9" name="TextBox 8">
            <a:extLst>
              <a:ext uri="{FF2B5EF4-FFF2-40B4-BE49-F238E27FC236}">
                <a16:creationId xmlns:a16="http://schemas.microsoft.com/office/drawing/2014/main" id="{7753BCB5-048B-6A42-AF47-7C29B3A336F5}"/>
              </a:ext>
            </a:extLst>
          </p:cNvPr>
          <p:cNvSpPr txBox="1"/>
          <p:nvPr/>
        </p:nvSpPr>
        <p:spPr>
          <a:xfrm>
            <a:off x="6729421" y="3671887"/>
            <a:ext cx="4515210" cy="307777"/>
          </a:xfrm>
          <a:prstGeom prst="rect">
            <a:avLst/>
          </a:prstGeom>
          <a:noFill/>
        </p:spPr>
        <p:txBody>
          <a:bodyPr wrap="none" rtlCol="0">
            <a:spAutoFit/>
          </a:bodyPr>
          <a:lstStyle/>
          <a:p>
            <a:r>
              <a:rPr lang="en-US" sz="1400" i="1" dirty="0" err="1"/>
              <a:t>Pondrelli</a:t>
            </a:r>
            <a:r>
              <a:rPr lang="en-US" sz="1400" i="1" dirty="0"/>
              <a:t> et al.,2015 - Geological Society of America Bulletin</a:t>
            </a:r>
          </a:p>
        </p:txBody>
      </p:sp>
      <p:sp>
        <p:nvSpPr>
          <p:cNvPr id="7" name="TextBox 6">
            <a:extLst>
              <a:ext uri="{FF2B5EF4-FFF2-40B4-BE49-F238E27FC236}">
                <a16:creationId xmlns:a16="http://schemas.microsoft.com/office/drawing/2014/main" id="{7E9D794D-D35E-AC40-AE32-94C6FBF15560}"/>
              </a:ext>
            </a:extLst>
          </p:cNvPr>
          <p:cNvSpPr txBox="1"/>
          <p:nvPr/>
        </p:nvSpPr>
        <p:spPr>
          <a:xfrm>
            <a:off x="107346" y="892852"/>
            <a:ext cx="11908441" cy="461665"/>
          </a:xfrm>
          <a:prstGeom prst="rect">
            <a:avLst/>
          </a:prstGeom>
          <a:solidFill>
            <a:schemeClr val="accent4">
              <a:lumMod val="40000"/>
              <a:lumOff val="60000"/>
              <a:alpha val="70000"/>
            </a:schemeClr>
          </a:solidFill>
        </p:spPr>
        <p:txBody>
          <a:bodyPr wrap="square" rtlCol="0">
            <a:spAutoFit/>
          </a:bodyPr>
          <a:lstStyle/>
          <a:p>
            <a:r>
              <a:rPr lang="en-US" sz="2400" b="1" dirty="0"/>
              <a:t>2) Linked to fluids upwelling</a:t>
            </a:r>
          </a:p>
        </p:txBody>
      </p:sp>
      <p:pic>
        <p:nvPicPr>
          <p:cNvPr id="8" name="Picture 7">
            <a:extLst>
              <a:ext uri="{FF2B5EF4-FFF2-40B4-BE49-F238E27FC236}">
                <a16:creationId xmlns:a16="http://schemas.microsoft.com/office/drawing/2014/main" id="{ADB8519C-229D-9D42-8813-22CC822A23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5574" y="224611"/>
            <a:ext cx="8011079" cy="3447276"/>
          </a:xfrm>
          <a:prstGeom prst="rect">
            <a:avLst/>
          </a:prstGeom>
        </p:spPr>
      </p:pic>
      <p:sp>
        <p:nvSpPr>
          <p:cNvPr id="11" name="TextBox 10">
            <a:extLst>
              <a:ext uri="{FF2B5EF4-FFF2-40B4-BE49-F238E27FC236}">
                <a16:creationId xmlns:a16="http://schemas.microsoft.com/office/drawing/2014/main" id="{26DF2880-F49B-FB4E-B8C6-AA3D8BBA87B7}"/>
              </a:ext>
            </a:extLst>
          </p:cNvPr>
          <p:cNvSpPr txBox="1"/>
          <p:nvPr/>
        </p:nvSpPr>
        <p:spPr>
          <a:xfrm>
            <a:off x="107347" y="185738"/>
            <a:ext cx="4956678" cy="461665"/>
          </a:xfrm>
          <a:prstGeom prst="rect">
            <a:avLst/>
          </a:prstGeom>
          <a:noFill/>
        </p:spPr>
        <p:txBody>
          <a:bodyPr wrap="none" rtlCol="0">
            <a:spAutoFit/>
          </a:bodyPr>
          <a:lstStyle/>
          <a:p>
            <a:r>
              <a:rPr lang="en-US" sz="2400" b="1" dirty="0"/>
              <a:t>Why the </a:t>
            </a:r>
            <a:r>
              <a:rPr lang="en-US" sz="2400" b="1" dirty="0" err="1"/>
              <a:t>Kess</a:t>
            </a:r>
            <a:r>
              <a:rPr lang="en-US" sz="2400" b="1" dirty="0"/>
              <a:t> </a:t>
            </a:r>
            <a:r>
              <a:rPr lang="en-US" sz="2400" b="1" dirty="0" err="1"/>
              <a:t>Kess</a:t>
            </a:r>
            <a:r>
              <a:rPr lang="en-US" sz="2400" b="1" dirty="0"/>
              <a:t> are so interesting?</a:t>
            </a:r>
          </a:p>
        </p:txBody>
      </p:sp>
      <p:pic>
        <p:nvPicPr>
          <p:cNvPr id="10" name="Picture 9">
            <a:extLst>
              <a:ext uri="{FF2B5EF4-FFF2-40B4-BE49-F238E27FC236}">
                <a16:creationId xmlns:a16="http://schemas.microsoft.com/office/drawing/2014/main" id="{E3DFF61F-1B7B-AF4C-8B80-BEE5D33359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1930" t="46812"/>
          <a:stretch/>
        </p:blipFill>
        <p:spPr>
          <a:xfrm>
            <a:off x="7267011" y="4385745"/>
            <a:ext cx="3977620" cy="2341440"/>
          </a:xfrm>
          <a:prstGeom prst="rect">
            <a:avLst/>
          </a:prstGeom>
        </p:spPr>
      </p:pic>
      <p:grpSp>
        <p:nvGrpSpPr>
          <p:cNvPr id="3" name="Group 2">
            <a:extLst>
              <a:ext uri="{FF2B5EF4-FFF2-40B4-BE49-F238E27FC236}">
                <a16:creationId xmlns:a16="http://schemas.microsoft.com/office/drawing/2014/main" id="{51E68739-B595-484C-B775-01902246B9F6}"/>
              </a:ext>
            </a:extLst>
          </p:cNvPr>
          <p:cNvGrpSpPr/>
          <p:nvPr/>
        </p:nvGrpSpPr>
        <p:grpSpPr>
          <a:xfrm>
            <a:off x="7421526" y="4338877"/>
            <a:ext cx="2884854" cy="2104453"/>
            <a:chOff x="7421526" y="4338877"/>
            <a:chExt cx="2884854" cy="2104453"/>
          </a:xfrm>
        </p:grpSpPr>
        <p:sp>
          <p:nvSpPr>
            <p:cNvPr id="2" name="Freeform 1">
              <a:extLst>
                <a:ext uri="{FF2B5EF4-FFF2-40B4-BE49-F238E27FC236}">
                  <a16:creationId xmlns:a16="http://schemas.microsoft.com/office/drawing/2014/main" id="{EDD3010D-A351-3443-8F04-7D34F0A34F48}"/>
                </a:ext>
              </a:extLst>
            </p:cNvPr>
            <p:cNvSpPr/>
            <p:nvPr/>
          </p:nvSpPr>
          <p:spPr>
            <a:xfrm>
              <a:off x="7421526" y="4635795"/>
              <a:ext cx="1701209" cy="1807535"/>
            </a:xfrm>
            <a:custGeom>
              <a:avLst/>
              <a:gdLst>
                <a:gd name="connsiteX0" fmla="*/ 1701209 w 1701209"/>
                <a:gd name="connsiteY0" fmla="*/ 1807535 h 1807535"/>
                <a:gd name="connsiteX1" fmla="*/ 1616148 w 1701209"/>
                <a:gd name="connsiteY1" fmla="*/ 1658679 h 1807535"/>
                <a:gd name="connsiteX2" fmla="*/ 1488558 w 1701209"/>
                <a:gd name="connsiteY2" fmla="*/ 1573619 h 1807535"/>
                <a:gd name="connsiteX3" fmla="*/ 1446027 w 1701209"/>
                <a:gd name="connsiteY3" fmla="*/ 1531089 h 1807535"/>
                <a:gd name="connsiteX4" fmla="*/ 1382232 w 1701209"/>
                <a:gd name="connsiteY4" fmla="*/ 1509824 h 1807535"/>
                <a:gd name="connsiteX5" fmla="*/ 1339702 w 1701209"/>
                <a:gd name="connsiteY5" fmla="*/ 1467293 h 1807535"/>
                <a:gd name="connsiteX6" fmla="*/ 1254641 w 1701209"/>
                <a:gd name="connsiteY6" fmla="*/ 1339703 h 1807535"/>
                <a:gd name="connsiteX7" fmla="*/ 1233376 w 1701209"/>
                <a:gd name="connsiteY7" fmla="*/ 1275907 h 1807535"/>
                <a:gd name="connsiteX8" fmla="*/ 1190846 w 1701209"/>
                <a:gd name="connsiteY8" fmla="*/ 1084521 h 1807535"/>
                <a:gd name="connsiteX9" fmla="*/ 1190846 w 1701209"/>
                <a:gd name="connsiteY9" fmla="*/ 574158 h 1807535"/>
                <a:gd name="connsiteX10" fmla="*/ 1148316 w 1701209"/>
                <a:gd name="connsiteY10" fmla="*/ 446568 h 1807535"/>
                <a:gd name="connsiteX11" fmla="*/ 1084521 w 1701209"/>
                <a:gd name="connsiteY11" fmla="*/ 404038 h 1807535"/>
                <a:gd name="connsiteX12" fmla="*/ 935665 w 1701209"/>
                <a:gd name="connsiteY12" fmla="*/ 255182 h 1807535"/>
                <a:gd name="connsiteX13" fmla="*/ 893134 w 1701209"/>
                <a:gd name="connsiteY13" fmla="*/ 191386 h 1807535"/>
                <a:gd name="connsiteX14" fmla="*/ 765544 w 1701209"/>
                <a:gd name="connsiteY14" fmla="*/ 127591 h 1807535"/>
                <a:gd name="connsiteX15" fmla="*/ 637953 w 1701209"/>
                <a:gd name="connsiteY15" fmla="*/ 63796 h 1807535"/>
                <a:gd name="connsiteX16" fmla="*/ 318976 w 1701209"/>
                <a:gd name="connsiteY16" fmla="*/ 0 h 1807535"/>
                <a:gd name="connsiteX17" fmla="*/ 85060 w 1701209"/>
                <a:gd name="connsiteY17" fmla="*/ 21265 h 1807535"/>
                <a:gd name="connsiteX18" fmla="*/ 0 w 1701209"/>
                <a:gd name="connsiteY18" fmla="*/ 42531 h 1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1209" h="1807535">
                  <a:moveTo>
                    <a:pt x="1701209" y="1807535"/>
                  </a:moveTo>
                  <a:cubicBezTo>
                    <a:pt x="1672855" y="1757916"/>
                    <a:pt x="1654590" y="1700965"/>
                    <a:pt x="1616148" y="1658679"/>
                  </a:cubicBezTo>
                  <a:cubicBezTo>
                    <a:pt x="1581765" y="1620857"/>
                    <a:pt x="1524702" y="1609762"/>
                    <a:pt x="1488558" y="1573619"/>
                  </a:cubicBezTo>
                  <a:cubicBezTo>
                    <a:pt x="1474381" y="1559442"/>
                    <a:pt x="1463219" y="1541404"/>
                    <a:pt x="1446027" y="1531089"/>
                  </a:cubicBezTo>
                  <a:cubicBezTo>
                    <a:pt x="1426806" y="1519557"/>
                    <a:pt x="1403497" y="1516912"/>
                    <a:pt x="1382232" y="1509824"/>
                  </a:cubicBezTo>
                  <a:cubicBezTo>
                    <a:pt x="1368055" y="1495647"/>
                    <a:pt x="1351731" y="1483332"/>
                    <a:pt x="1339702" y="1467293"/>
                  </a:cubicBezTo>
                  <a:cubicBezTo>
                    <a:pt x="1309033" y="1426401"/>
                    <a:pt x="1254641" y="1339703"/>
                    <a:pt x="1254641" y="1339703"/>
                  </a:cubicBezTo>
                  <a:cubicBezTo>
                    <a:pt x="1247553" y="1318438"/>
                    <a:pt x="1239534" y="1297460"/>
                    <a:pt x="1233376" y="1275907"/>
                  </a:cubicBezTo>
                  <a:cubicBezTo>
                    <a:pt x="1213355" y="1205832"/>
                    <a:pt x="1205464" y="1157609"/>
                    <a:pt x="1190846" y="1084521"/>
                  </a:cubicBezTo>
                  <a:cubicBezTo>
                    <a:pt x="1208122" y="859935"/>
                    <a:pt x="1228945" y="790052"/>
                    <a:pt x="1190846" y="574158"/>
                  </a:cubicBezTo>
                  <a:cubicBezTo>
                    <a:pt x="1183055" y="530010"/>
                    <a:pt x="1185617" y="471436"/>
                    <a:pt x="1148316" y="446568"/>
                  </a:cubicBezTo>
                  <a:lnTo>
                    <a:pt x="1084521" y="404038"/>
                  </a:lnTo>
                  <a:cubicBezTo>
                    <a:pt x="987026" y="257796"/>
                    <a:pt x="1047952" y="292611"/>
                    <a:pt x="935665" y="255182"/>
                  </a:cubicBezTo>
                  <a:cubicBezTo>
                    <a:pt x="921488" y="233917"/>
                    <a:pt x="911206" y="209458"/>
                    <a:pt x="893134" y="191386"/>
                  </a:cubicBezTo>
                  <a:cubicBezTo>
                    <a:pt x="832192" y="130444"/>
                    <a:pt x="834725" y="162181"/>
                    <a:pt x="765544" y="127591"/>
                  </a:cubicBezTo>
                  <a:cubicBezTo>
                    <a:pt x="681909" y="85774"/>
                    <a:pt x="727036" y="81613"/>
                    <a:pt x="637953" y="63796"/>
                  </a:cubicBezTo>
                  <a:cubicBezTo>
                    <a:pt x="291336" y="-5528"/>
                    <a:pt x="482601" y="54541"/>
                    <a:pt x="318976" y="0"/>
                  </a:cubicBezTo>
                  <a:cubicBezTo>
                    <a:pt x="241004" y="7088"/>
                    <a:pt x="162567" y="10192"/>
                    <a:pt x="85060" y="21265"/>
                  </a:cubicBezTo>
                  <a:cubicBezTo>
                    <a:pt x="-79490" y="44773"/>
                    <a:pt x="73415" y="42531"/>
                    <a:pt x="0" y="42531"/>
                  </a:cubicBezTo>
                </a:path>
              </a:pathLst>
            </a:custGeom>
            <a:noFill/>
            <a:ln w="508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eform 11">
              <a:extLst>
                <a:ext uri="{FF2B5EF4-FFF2-40B4-BE49-F238E27FC236}">
                  <a16:creationId xmlns:a16="http://schemas.microsoft.com/office/drawing/2014/main" id="{CFA15DD2-6447-B14A-9B4C-FFF0BADA3E73}"/>
                </a:ext>
              </a:extLst>
            </p:cNvPr>
            <p:cNvSpPr/>
            <p:nvPr/>
          </p:nvSpPr>
          <p:spPr>
            <a:xfrm rot="20357283" flipH="1">
              <a:off x="8715041" y="4338877"/>
              <a:ext cx="1591339" cy="1807535"/>
            </a:xfrm>
            <a:custGeom>
              <a:avLst/>
              <a:gdLst>
                <a:gd name="connsiteX0" fmla="*/ 1701209 w 1701209"/>
                <a:gd name="connsiteY0" fmla="*/ 1807535 h 1807535"/>
                <a:gd name="connsiteX1" fmla="*/ 1616148 w 1701209"/>
                <a:gd name="connsiteY1" fmla="*/ 1658679 h 1807535"/>
                <a:gd name="connsiteX2" fmla="*/ 1488558 w 1701209"/>
                <a:gd name="connsiteY2" fmla="*/ 1573619 h 1807535"/>
                <a:gd name="connsiteX3" fmla="*/ 1446027 w 1701209"/>
                <a:gd name="connsiteY3" fmla="*/ 1531089 h 1807535"/>
                <a:gd name="connsiteX4" fmla="*/ 1382232 w 1701209"/>
                <a:gd name="connsiteY4" fmla="*/ 1509824 h 1807535"/>
                <a:gd name="connsiteX5" fmla="*/ 1339702 w 1701209"/>
                <a:gd name="connsiteY5" fmla="*/ 1467293 h 1807535"/>
                <a:gd name="connsiteX6" fmla="*/ 1254641 w 1701209"/>
                <a:gd name="connsiteY6" fmla="*/ 1339703 h 1807535"/>
                <a:gd name="connsiteX7" fmla="*/ 1233376 w 1701209"/>
                <a:gd name="connsiteY7" fmla="*/ 1275907 h 1807535"/>
                <a:gd name="connsiteX8" fmla="*/ 1190846 w 1701209"/>
                <a:gd name="connsiteY8" fmla="*/ 1084521 h 1807535"/>
                <a:gd name="connsiteX9" fmla="*/ 1190846 w 1701209"/>
                <a:gd name="connsiteY9" fmla="*/ 574158 h 1807535"/>
                <a:gd name="connsiteX10" fmla="*/ 1148316 w 1701209"/>
                <a:gd name="connsiteY10" fmla="*/ 446568 h 1807535"/>
                <a:gd name="connsiteX11" fmla="*/ 1084521 w 1701209"/>
                <a:gd name="connsiteY11" fmla="*/ 404038 h 1807535"/>
                <a:gd name="connsiteX12" fmla="*/ 935665 w 1701209"/>
                <a:gd name="connsiteY12" fmla="*/ 255182 h 1807535"/>
                <a:gd name="connsiteX13" fmla="*/ 893134 w 1701209"/>
                <a:gd name="connsiteY13" fmla="*/ 191386 h 1807535"/>
                <a:gd name="connsiteX14" fmla="*/ 765544 w 1701209"/>
                <a:gd name="connsiteY14" fmla="*/ 127591 h 1807535"/>
                <a:gd name="connsiteX15" fmla="*/ 637953 w 1701209"/>
                <a:gd name="connsiteY15" fmla="*/ 63796 h 1807535"/>
                <a:gd name="connsiteX16" fmla="*/ 318976 w 1701209"/>
                <a:gd name="connsiteY16" fmla="*/ 0 h 1807535"/>
                <a:gd name="connsiteX17" fmla="*/ 85060 w 1701209"/>
                <a:gd name="connsiteY17" fmla="*/ 21265 h 1807535"/>
                <a:gd name="connsiteX18" fmla="*/ 0 w 1701209"/>
                <a:gd name="connsiteY18" fmla="*/ 42531 h 1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1209" h="1807535">
                  <a:moveTo>
                    <a:pt x="1701209" y="1807535"/>
                  </a:moveTo>
                  <a:cubicBezTo>
                    <a:pt x="1672855" y="1757916"/>
                    <a:pt x="1654590" y="1700965"/>
                    <a:pt x="1616148" y="1658679"/>
                  </a:cubicBezTo>
                  <a:cubicBezTo>
                    <a:pt x="1581765" y="1620857"/>
                    <a:pt x="1524702" y="1609762"/>
                    <a:pt x="1488558" y="1573619"/>
                  </a:cubicBezTo>
                  <a:cubicBezTo>
                    <a:pt x="1474381" y="1559442"/>
                    <a:pt x="1463219" y="1541404"/>
                    <a:pt x="1446027" y="1531089"/>
                  </a:cubicBezTo>
                  <a:cubicBezTo>
                    <a:pt x="1426806" y="1519557"/>
                    <a:pt x="1403497" y="1516912"/>
                    <a:pt x="1382232" y="1509824"/>
                  </a:cubicBezTo>
                  <a:cubicBezTo>
                    <a:pt x="1368055" y="1495647"/>
                    <a:pt x="1351731" y="1483332"/>
                    <a:pt x="1339702" y="1467293"/>
                  </a:cubicBezTo>
                  <a:cubicBezTo>
                    <a:pt x="1309033" y="1426401"/>
                    <a:pt x="1254641" y="1339703"/>
                    <a:pt x="1254641" y="1339703"/>
                  </a:cubicBezTo>
                  <a:cubicBezTo>
                    <a:pt x="1247553" y="1318438"/>
                    <a:pt x="1239534" y="1297460"/>
                    <a:pt x="1233376" y="1275907"/>
                  </a:cubicBezTo>
                  <a:cubicBezTo>
                    <a:pt x="1213355" y="1205832"/>
                    <a:pt x="1205464" y="1157609"/>
                    <a:pt x="1190846" y="1084521"/>
                  </a:cubicBezTo>
                  <a:cubicBezTo>
                    <a:pt x="1208122" y="859935"/>
                    <a:pt x="1228945" y="790052"/>
                    <a:pt x="1190846" y="574158"/>
                  </a:cubicBezTo>
                  <a:cubicBezTo>
                    <a:pt x="1183055" y="530010"/>
                    <a:pt x="1185617" y="471436"/>
                    <a:pt x="1148316" y="446568"/>
                  </a:cubicBezTo>
                  <a:lnTo>
                    <a:pt x="1084521" y="404038"/>
                  </a:lnTo>
                  <a:cubicBezTo>
                    <a:pt x="987026" y="257796"/>
                    <a:pt x="1047952" y="292611"/>
                    <a:pt x="935665" y="255182"/>
                  </a:cubicBezTo>
                  <a:cubicBezTo>
                    <a:pt x="921488" y="233917"/>
                    <a:pt x="911206" y="209458"/>
                    <a:pt x="893134" y="191386"/>
                  </a:cubicBezTo>
                  <a:cubicBezTo>
                    <a:pt x="832192" y="130444"/>
                    <a:pt x="834725" y="162181"/>
                    <a:pt x="765544" y="127591"/>
                  </a:cubicBezTo>
                  <a:cubicBezTo>
                    <a:pt x="681909" y="85774"/>
                    <a:pt x="727036" y="81613"/>
                    <a:pt x="637953" y="63796"/>
                  </a:cubicBezTo>
                  <a:cubicBezTo>
                    <a:pt x="291336" y="-5528"/>
                    <a:pt x="482601" y="54541"/>
                    <a:pt x="318976" y="0"/>
                  </a:cubicBezTo>
                  <a:cubicBezTo>
                    <a:pt x="241004" y="7088"/>
                    <a:pt x="162567" y="10192"/>
                    <a:pt x="85060" y="21265"/>
                  </a:cubicBezTo>
                  <a:cubicBezTo>
                    <a:pt x="-79490" y="44773"/>
                    <a:pt x="73415" y="42531"/>
                    <a:pt x="0" y="42531"/>
                  </a:cubicBezTo>
                </a:path>
              </a:pathLst>
            </a:custGeom>
            <a:noFill/>
            <a:ln w="508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04674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698EB7-2557-9E4E-B2BE-1B8546456D26}"/>
              </a:ext>
            </a:extLst>
          </p:cNvPr>
          <p:cNvSpPr/>
          <p:nvPr/>
        </p:nvSpPr>
        <p:spPr>
          <a:xfrm>
            <a:off x="171453" y="179511"/>
            <a:ext cx="4378891" cy="369332"/>
          </a:xfrm>
          <a:prstGeom prst="rect">
            <a:avLst/>
          </a:prstGeom>
        </p:spPr>
        <p:txBody>
          <a:bodyPr wrap="none">
            <a:spAutoFit/>
          </a:bodyPr>
          <a:lstStyle/>
          <a:p>
            <a:r>
              <a:rPr lang="en-US" b="1" dirty="0"/>
              <a:t>CONICAL MOUNDS FORMED ALONG FAULTS</a:t>
            </a:r>
          </a:p>
        </p:txBody>
      </p:sp>
      <p:pic>
        <p:nvPicPr>
          <p:cNvPr id="12" name="Picture 11">
            <a:extLst>
              <a:ext uri="{FF2B5EF4-FFF2-40B4-BE49-F238E27FC236}">
                <a16:creationId xmlns:a16="http://schemas.microsoft.com/office/drawing/2014/main" id="{4DF8E2D6-215E-454F-BCF4-426E84F32A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43250" y="685409"/>
            <a:ext cx="8384722" cy="3532763"/>
          </a:xfrm>
          <a:prstGeom prst="rect">
            <a:avLst/>
          </a:prstGeom>
        </p:spPr>
      </p:pic>
      <p:pic>
        <p:nvPicPr>
          <p:cNvPr id="14" name="Picture 13">
            <a:extLst>
              <a:ext uri="{FF2B5EF4-FFF2-40B4-BE49-F238E27FC236}">
                <a16:creationId xmlns:a16="http://schemas.microsoft.com/office/drawing/2014/main" id="{87CC0556-97AC-F844-9338-89057E3079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128964"/>
            <a:ext cx="4825812" cy="3729036"/>
          </a:xfrm>
          <a:prstGeom prst="rect">
            <a:avLst/>
          </a:prstGeom>
        </p:spPr>
      </p:pic>
      <p:sp>
        <p:nvSpPr>
          <p:cNvPr id="15" name="TextBox 14">
            <a:extLst>
              <a:ext uri="{FF2B5EF4-FFF2-40B4-BE49-F238E27FC236}">
                <a16:creationId xmlns:a16="http://schemas.microsoft.com/office/drawing/2014/main" id="{93C2D18B-71EB-E746-A7C6-66070DCB1496}"/>
              </a:ext>
            </a:extLst>
          </p:cNvPr>
          <p:cNvSpPr txBox="1"/>
          <p:nvPr/>
        </p:nvSpPr>
        <p:spPr>
          <a:xfrm>
            <a:off x="171453" y="3429001"/>
            <a:ext cx="1147878" cy="338554"/>
          </a:xfrm>
          <a:prstGeom prst="rect">
            <a:avLst/>
          </a:prstGeom>
          <a:solidFill>
            <a:schemeClr val="bg1"/>
          </a:solidFill>
        </p:spPr>
        <p:txBody>
          <a:bodyPr wrap="none" rtlCol="0">
            <a:spAutoFit/>
          </a:bodyPr>
          <a:lstStyle/>
          <a:p>
            <a:r>
              <a:rPr lang="en-US" sz="1600" i="1" dirty="0"/>
              <a:t>Belka, 1998</a:t>
            </a:r>
          </a:p>
        </p:txBody>
      </p:sp>
      <p:sp>
        <p:nvSpPr>
          <p:cNvPr id="16" name="TextBox 15">
            <a:extLst>
              <a:ext uri="{FF2B5EF4-FFF2-40B4-BE49-F238E27FC236}">
                <a16:creationId xmlns:a16="http://schemas.microsoft.com/office/drawing/2014/main" id="{1FC92784-D3CE-2A48-A7D1-F28FB50561D4}"/>
              </a:ext>
            </a:extLst>
          </p:cNvPr>
          <p:cNvSpPr txBox="1"/>
          <p:nvPr/>
        </p:nvSpPr>
        <p:spPr>
          <a:xfrm>
            <a:off x="5012874" y="4593731"/>
            <a:ext cx="6515098" cy="830997"/>
          </a:xfrm>
          <a:prstGeom prst="rect">
            <a:avLst/>
          </a:prstGeom>
          <a:noFill/>
        </p:spPr>
        <p:txBody>
          <a:bodyPr wrap="square" rtlCol="0">
            <a:spAutoFit/>
          </a:bodyPr>
          <a:lstStyle/>
          <a:p>
            <a:r>
              <a:rPr lang="en-US" sz="2400" dirty="0"/>
              <a:t>Fluids seepage at the seafloor during the Devonian induced the formation of carbonates.</a:t>
            </a:r>
          </a:p>
        </p:txBody>
      </p:sp>
    </p:spTree>
    <p:extLst>
      <p:ext uri="{BB962C8B-B14F-4D97-AF65-F5344CB8AC3E}">
        <p14:creationId xmlns:p14="http://schemas.microsoft.com/office/powerpoint/2010/main" val="1964585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357D6B-A80A-2F4D-8BA3-57651AE84A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88020" y="840698"/>
            <a:ext cx="7268300" cy="4644507"/>
          </a:xfrm>
          <a:prstGeom prst="rect">
            <a:avLst/>
          </a:prstGeom>
          <a:noFill/>
        </p:spPr>
      </p:pic>
      <p:sp>
        <p:nvSpPr>
          <p:cNvPr id="7" name="Rectangle 6">
            <a:extLst>
              <a:ext uri="{FF2B5EF4-FFF2-40B4-BE49-F238E27FC236}">
                <a16:creationId xmlns:a16="http://schemas.microsoft.com/office/drawing/2014/main" id="{A0F8EB92-12D1-8E43-A0B3-7536B2E40CB0}"/>
              </a:ext>
            </a:extLst>
          </p:cNvPr>
          <p:cNvSpPr/>
          <p:nvPr/>
        </p:nvSpPr>
        <p:spPr>
          <a:xfrm>
            <a:off x="42864" y="71440"/>
            <a:ext cx="4589654" cy="369332"/>
          </a:xfrm>
          <a:prstGeom prst="rect">
            <a:avLst/>
          </a:prstGeom>
        </p:spPr>
        <p:txBody>
          <a:bodyPr wrap="none">
            <a:spAutoFit/>
          </a:bodyPr>
          <a:lstStyle/>
          <a:p>
            <a:r>
              <a:rPr lang="en-US" b="1" dirty="0"/>
              <a:t>INTERACTIONS WITH HYDROTHERMAL FLUIDS</a:t>
            </a:r>
          </a:p>
        </p:txBody>
      </p:sp>
      <p:sp>
        <p:nvSpPr>
          <p:cNvPr id="12" name="TextBox 11">
            <a:extLst>
              <a:ext uri="{FF2B5EF4-FFF2-40B4-BE49-F238E27FC236}">
                <a16:creationId xmlns:a16="http://schemas.microsoft.com/office/drawing/2014/main" id="{DEEE7F2F-AA00-9942-A3B1-4B128268737E}"/>
              </a:ext>
            </a:extLst>
          </p:cNvPr>
          <p:cNvSpPr txBox="1"/>
          <p:nvPr/>
        </p:nvSpPr>
        <p:spPr>
          <a:xfrm>
            <a:off x="6031264" y="6345131"/>
            <a:ext cx="3505960" cy="307777"/>
          </a:xfrm>
          <a:prstGeom prst="rect">
            <a:avLst/>
          </a:prstGeom>
          <a:noFill/>
        </p:spPr>
        <p:txBody>
          <a:bodyPr wrap="none" rtlCol="0">
            <a:spAutoFit/>
          </a:bodyPr>
          <a:lstStyle/>
          <a:p>
            <a:r>
              <a:rPr lang="en-US" sz="1400" i="1" dirty="0"/>
              <a:t>Franchi et al., 2016 – Sed. Geology 343, 56-71</a:t>
            </a:r>
          </a:p>
        </p:txBody>
      </p:sp>
      <p:pic>
        <p:nvPicPr>
          <p:cNvPr id="3" name="Picture 2">
            <a:extLst>
              <a:ext uri="{FF2B5EF4-FFF2-40B4-BE49-F238E27FC236}">
                <a16:creationId xmlns:a16="http://schemas.microsoft.com/office/drawing/2014/main" id="{DA32C5B5-B071-1246-9DB6-D2E1233DF7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832" y="4418469"/>
            <a:ext cx="5735833" cy="2207755"/>
          </a:xfrm>
          <a:prstGeom prst="rect">
            <a:avLst/>
          </a:prstGeom>
        </p:spPr>
      </p:pic>
      <p:sp>
        <p:nvSpPr>
          <p:cNvPr id="4" name="Freeform 3">
            <a:extLst>
              <a:ext uri="{FF2B5EF4-FFF2-40B4-BE49-F238E27FC236}">
                <a16:creationId xmlns:a16="http://schemas.microsoft.com/office/drawing/2014/main" id="{4D77B1E0-3C1F-0F4C-AED3-31CC0CAF610C}"/>
              </a:ext>
            </a:extLst>
          </p:cNvPr>
          <p:cNvSpPr/>
          <p:nvPr/>
        </p:nvSpPr>
        <p:spPr>
          <a:xfrm>
            <a:off x="5800616" y="2171700"/>
            <a:ext cx="2143234" cy="1285875"/>
          </a:xfrm>
          <a:custGeom>
            <a:avLst/>
            <a:gdLst>
              <a:gd name="connsiteX0" fmla="*/ 2143234 w 2143234"/>
              <a:gd name="connsiteY0" fmla="*/ 1285875 h 1285875"/>
              <a:gd name="connsiteX1" fmla="*/ 2100372 w 2143234"/>
              <a:gd name="connsiteY1" fmla="*/ 1185863 h 1285875"/>
              <a:gd name="connsiteX2" fmla="*/ 2043222 w 2143234"/>
              <a:gd name="connsiteY2" fmla="*/ 1085850 h 1285875"/>
              <a:gd name="connsiteX3" fmla="*/ 2000359 w 2143234"/>
              <a:gd name="connsiteY3" fmla="*/ 1042988 h 1285875"/>
              <a:gd name="connsiteX4" fmla="*/ 1943209 w 2143234"/>
              <a:gd name="connsiteY4" fmla="*/ 957263 h 1285875"/>
              <a:gd name="connsiteX5" fmla="*/ 1914634 w 2143234"/>
              <a:gd name="connsiteY5" fmla="*/ 914400 h 1285875"/>
              <a:gd name="connsiteX6" fmla="*/ 1871772 w 2143234"/>
              <a:gd name="connsiteY6" fmla="*/ 871538 h 1285875"/>
              <a:gd name="connsiteX7" fmla="*/ 1800334 w 2143234"/>
              <a:gd name="connsiteY7" fmla="*/ 800100 h 1285875"/>
              <a:gd name="connsiteX8" fmla="*/ 1771759 w 2143234"/>
              <a:gd name="connsiteY8" fmla="*/ 757238 h 1285875"/>
              <a:gd name="connsiteX9" fmla="*/ 1686034 w 2143234"/>
              <a:gd name="connsiteY9" fmla="*/ 671513 h 1285875"/>
              <a:gd name="connsiteX10" fmla="*/ 1586022 w 2143234"/>
              <a:gd name="connsiteY10" fmla="*/ 557213 h 1285875"/>
              <a:gd name="connsiteX11" fmla="*/ 1557447 w 2143234"/>
              <a:gd name="connsiteY11" fmla="*/ 514350 h 1285875"/>
              <a:gd name="connsiteX12" fmla="*/ 1514584 w 2143234"/>
              <a:gd name="connsiteY12" fmla="*/ 471488 h 1285875"/>
              <a:gd name="connsiteX13" fmla="*/ 1471722 w 2143234"/>
              <a:gd name="connsiteY13" fmla="*/ 414338 h 1285875"/>
              <a:gd name="connsiteX14" fmla="*/ 1385997 w 2143234"/>
              <a:gd name="connsiteY14" fmla="*/ 342900 h 1285875"/>
              <a:gd name="connsiteX15" fmla="*/ 1357422 w 2143234"/>
              <a:gd name="connsiteY15" fmla="*/ 300038 h 1285875"/>
              <a:gd name="connsiteX16" fmla="*/ 1300272 w 2143234"/>
              <a:gd name="connsiteY16" fmla="*/ 271463 h 1285875"/>
              <a:gd name="connsiteX17" fmla="*/ 1214547 w 2143234"/>
              <a:gd name="connsiteY17" fmla="*/ 214313 h 1285875"/>
              <a:gd name="connsiteX18" fmla="*/ 1214547 w 2143234"/>
              <a:gd name="connsiteY18" fmla="*/ 214313 h 1285875"/>
              <a:gd name="connsiteX19" fmla="*/ 1128822 w 2143234"/>
              <a:gd name="connsiteY19" fmla="*/ 157163 h 1285875"/>
              <a:gd name="connsiteX20" fmla="*/ 985947 w 2143234"/>
              <a:gd name="connsiteY20" fmla="*/ 71438 h 1285875"/>
              <a:gd name="connsiteX21" fmla="*/ 885934 w 2143234"/>
              <a:gd name="connsiteY21" fmla="*/ 42863 h 1285875"/>
              <a:gd name="connsiteX22" fmla="*/ 843072 w 2143234"/>
              <a:gd name="connsiteY22" fmla="*/ 28575 h 1285875"/>
              <a:gd name="connsiteX23" fmla="*/ 728772 w 2143234"/>
              <a:gd name="connsiteY23" fmla="*/ 0 h 1285875"/>
              <a:gd name="connsiteX24" fmla="*/ 300147 w 2143234"/>
              <a:gd name="connsiteY24" fmla="*/ 14288 h 1285875"/>
              <a:gd name="connsiteX25" fmla="*/ 257284 w 2143234"/>
              <a:gd name="connsiteY25" fmla="*/ 28575 h 1285875"/>
              <a:gd name="connsiteX26" fmla="*/ 128697 w 2143234"/>
              <a:gd name="connsiteY26" fmla="*/ 128588 h 1285875"/>
              <a:gd name="connsiteX27" fmla="*/ 100122 w 2143234"/>
              <a:gd name="connsiteY27" fmla="*/ 171450 h 1285875"/>
              <a:gd name="connsiteX28" fmla="*/ 57259 w 2143234"/>
              <a:gd name="connsiteY28" fmla="*/ 214313 h 1285875"/>
              <a:gd name="connsiteX29" fmla="*/ 42972 w 2143234"/>
              <a:gd name="connsiteY29" fmla="*/ 257175 h 1285875"/>
              <a:gd name="connsiteX30" fmla="*/ 14397 w 2143234"/>
              <a:gd name="connsiteY30" fmla="*/ 300038 h 1285875"/>
              <a:gd name="connsiteX31" fmla="*/ 109 w 2143234"/>
              <a:gd name="connsiteY31" fmla="*/ 385763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43234" h="1285875">
                <a:moveTo>
                  <a:pt x="2143234" y="1285875"/>
                </a:moveTo>
                <a:cubicBezTo>
                  <a:pt x="2128947" y="1252538"/>
                  <a:pt x="2115381" y="1218882"/>
                  <a:pt x="2100372" y="1185863"/>
                </a:cubicBezTo>
                <a:cubicBezTo>
                  <a:pt x="2086399" y="1155121"/>
                  <a:pt x="2065648" y="1112760"/>
                  <a:pt x="2043222" y="1085850"/>
                </a:cubicBezTo>
                <a:cubicBezTo>
                  <a:pt x="2030287" y="1070328"/>
                  <a:pt x="2012764" y="1058937"/>
                  <a:pt x="2000359" y="1042988"/>
                </a:cubicBezTo>
                <a:cubicBezTo>
                  <a:pt x="1979274" y="1015879"/>
                  <a:pt x="1962259" y="985838"/>
                  <a:pt x="1943209" y="957263"/>
                </a:cubicBezTo>
                <a:cubicBezTo>
                  <a:pt x="1933684" y="942975"/>
                  <a:pt x="1926776" y="926542"/>
                  <a:pt x="1914634" y="914400"/>
                </a:cubicBezTo>
                <a:cubicBezTo>
                  <a:pt x="1900347" y="900113"/>
                  <a:pt x="1884707" y="887060"/>
                  <a:pt x="1871772" y="871538"/>
                </a:cubicBezTo>
                <a:cubicBezTo>
                  <a:pt x="1812241" y="800100"/>
                  <a:pt x="1878916" y="852487"/>
                  <a:pt x="1800334" y="800100"/>
                </a:cubicBezTo>
                <a:cubicBezTo>
                  <a:pt x="1790809" y="785813"/>
                  <a:pt x="1783167" y="770072"/>
                  <a:pt x="1771759" y="757238"/>
                </a:cubicBezTo>
                <a:cubicBezTo>
                  <a:pt x="1744911" y="727034"/>
                  <a:pt x="1710281" y="703842"/>
                  <a:pt x="1686034" y="671513"/>
                </a:cubicBezTo>
                <a:cubicBezTo>
                  <a:pt x="1561613" y="505616"/>
                  <a:pt x="1733996" y="729850"/>
                  <a:pt x="1586022" y="557213"/>
                </a:cubicBezTo>
                <a:cubicBezTo>
                  <a:pt x="1574847" y="544175"/>
                  <a:pt x="1568440" y="527542"/>
                  <a:pt x="1557447" y="514350"/>
                </a:cubicBezTo>
                <a:cubicBezTo>
                  <a:pt x="1544512" y="498828"/>
                  <a:pt x="1527734" y="486829"/>
                  <a:pt x="1514584" y="471488"/>
                </a:cubicBezTo>
                <a:cubicBezTo>
                  <a:pt x="1499087" y="453408"/>
                  <a:pt x="1487219" y="432418"/>
                  <a:pt x="1471722" y="414338"/>
                </a:cubicBezTo>
                <a:cubicBezTo>
                  <a:pt x="1435053" y="371557"/>
                  <a:pt x="1430089" y="372295"/>
                  <a:pt x="1385997" y="342900"/>
                </a:cubicBezTo>
                <a:cubicBezTo>
                  <a:pt x="1376472" y="328613"/>
                  <a:pt x="1370613" y="311031"/>
                  <a:pt x="1357422" y="300038"/>
                </a:cubicBezTo>
                <a:cubicBezTo>
                  <a:pt x="1341060" y="286403"/>
                  <a:pt x="1318535" y="282421"/>
                  <a:pt x="1300272" y="271463"/>
                </a:cubicBezTo>
                <a:cubicBezTo>
                  <a:pt x="1270823" y="253794"/>
                  <a:pt x="1243122" y="233363"/>
                  <a:pt x="1214547" y="214313"/>
                </a:cubicBezTo>
                <a:lnTo>
                  <a:pt x="1214547" y="214313"/>
                </a:lnTo>
                <a:cubicBezTo>
                  <a:pt x="1161035" y="160801"/>
                  <a:pt x="1190853" y="177840"/>
                  <a:pt x="1128822" y="157163"/>
                </a:cubicBezTo>
                <a:cubicBezTo>
                  <a:pt x="1067879" y="116534"/>
                  <a:pt x="1047455" y="97799"/>
                  <a:pt x="985947" y="71438"/>
                </a:cubicBezTo>
                <a:cubicBezTo>
                  <a:pt x="951684" y="56754"/>
                  <a:pt x="922194" y="53223"/>
                  <a:pt x="885934" y="42863"/>
                </a:cubicBezTo>
                <a:cubicBezTo>
                  <a:pt x="871453" y="38726"/>
                  <a:pt x="857602" y="32538"/>
                  <a:pt x="843072" y="28575"/>
                </a:cubicBezTo>
                <a:cubicBezTo>
                  <a:pt x="805183" y="18242"/>
                  <a:pt x="728772" y="0"/>
                  <a:pt x="728772" y="0"/>
                </a:cubicBezTo>
                <a:cubicBezTo>
                  <a:pt x="585897" y="4763"/>
                  <a:pt x="442840" y="5640"/>
                  <a:pt x="300147" y="14288"/>
                </a:cubicBezTo>
                <a:cubicBezTo>
                  <a:pt x="285114" y="15199"/>
                  <a:pt x="270449" y="21261"/>
                  <a:pt x="257284" y="28575"/>
                </a:cubicBezTo>
                <a:cubicBezTo>
                  <a:pt x="207841" y="56043"/>
                  <a:pt x="164605" y="85498"/>
                  <a:pt x="128697" y="128588"/>
                </a:cubicBezTo>
                <a:cubicBezTo>
                  <a:pt x="117704" y="141779"/>
                  <a:pt x="111115" y="158259"/>
                  <a:pt x="100122" y="171450"/>
                </a:cubicBezTo>
                <a:cubicBezTo>
                  <a:pt x="87187" y="186972"/>
                  <a:pt x="71547" y="200025"/>
                  <a:pt x="57259" y="214313"/>
                </a:cubicBezTo>
                <a:cubicBezTo>
                  <a:pt x="52497" y="228600"/>
                  <a:pt x="49707" y="243705"/>
                  <a:pt x="42972" y="257175"/>
                </a:cubicBezTo>
                <a:cubicBezTo>
                  <a:pt x="35293" y="272534"/>
                  <a:pt x="21161" y="284255"/>
                  <a:pt x="14397" y="300038"/>
                </a:cubicBezTo>
                <a:cubicBezTo>
                  <a:pt x="-2201" y="338767"/>
                  <a:pt x="109" y="350970"/>
                  <a:pt x="109" y="385763"/>
                </a:cubicBezTo>
              </a:path>
            </a:pathLst>
          </a:custGeom>
          <a:noFill/>
          <a:ln w="412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reeform 7">
            <a:extLst>
              <a:ext uri="{FF2B5EF4-FFF2-40B4-BE49-F238E27FC236}">
                <a16:creationId xmlns:a16="http://schemas.microsoft.com/office/drawing/2014/main" id="{4861D7CC-CA35-F246-8642-8B60D89DECDA}"/>
              </a:ext>
            </a:extLst>
          </p:cNvPr>
          <p:cNvSpPr/>
          <p:nvPr/>
        </p:nvSpPr>
        <p:spPr>
          <a:xfrm>
            <a:off x="7629525" y="1600200"/>
            <a:ext cx="842963" cy="1843088"/>
          </a:xfrm>
          <a:custGeom>
            <a:avLst/>
            <a:gdLst>
              <a:gd name="connsiteX0" fmla="*/ 314325 w 842963"/>
              <a:gd name="connsiteY0" fmla="*/ 1843088 h 1843088"/>
              <a:gd name="connsiteX1" fmla="*/ 257175 w 842963"/>
              <a:gd name="connsiteY1" fmla="*/ 1743075 h 1843088"/>
              <a:gd name="connsiteX2" fmla="*/ 242888 w 842963"/>
              <a:gd name="connsiteY2" fmla="*/ 1685925 h 1843088"/>
              <a:gd name="connsiteX3" fmla="*/ 185738 w 842963"/>
              <a:gd name="connsiteY3" fmla="*/ 1600200 h 1843088"/>
              <a:gd name="connsiteX4" fmla="*/ 171450 w 842963"/>
              <a:gd name="connsiteY4" fmla="*/ 1543050 h 1843088"/>
              <a:gd name="connsiteX5" fmla="*/ 128588 w 842963"/>
              <a:gd name="connsiteY5" fmla="*/ 1471613 h 1843088"/>
              <a:gd name="connsiteX6" fmla="*/ 85725 w 842963"/>
              <a:gd name="connsiteY6" fmla="*/ 1385888 h 1843088"/>
              <a:gd name="connsiteX7" fmla="*/ 28575 w 842963"/>
              <a:gd name="connsiteY7" fmla="*/ 1200150 h 1843088"/>
              <a:gd name="connsiteX8" fmla="*/ 0 w 842963"/>
              <a:gd name="connsiteY8" fmla="*/ 1071563 h 1843088"/>
              <a:gd name="connsiteX9" fmla="*/ 14288 w 842963"/>
              <a:gd name="connsiteY9" fmla="*/ 614363 h 1843088"/>
              <a:gd name="connsiteX10" fmla="*/ 42863 w 842963"/>
              <a:gd name="connsiteY10" fmla="*/ 500063 h 1843088"/>
              <a:gd name="connsiteX11" fmla="*/ 71438 w 842963"/>
              <a:gd name="connsiteY11" fmla="*/ 457200 h 1843088"/>
              <a:gd name="connsiteX12" fmla="*/ 114300 w 842963"/>
              <a:gd name="connsiteY12" fmla="*/ 342900 h 1843088"/>
              <a:gd name="connsiteX13" fmla="*/ 171450 w 842963"/>
              <a:gd name="connsiteY13" fmla="*/ 257175 h 1843088"/>
              <a:gd name="connsiteX14" fmla="*/ 200025 w 842963"/>
              <a:gd name="connsiteY14" fmla="*/ 214313 h 1843088"/>
              <a:gd name="connsiteX15" fmla="*/ 242888 w 842963"/>
              <a:gd name="connsiteY15" fmla="*/ 185738 h 1843088"/>
              <a:gd name="connsiteX16" fmla="*/ 271463 w 842963"/>
              <a:gd name="connsiteY16" fmla="*/ 142875 h 1843088"/>
              <a:gd name="connsiteX17" fmla="*/ 314325 w 842963"/>
              <a:gd name="connsiteY17" fmla="*/ 114300 h 1843088"/>
              <a:gd name="connsiteX18" fmla="*/ 371475 w 842963"/>
              <a:gd name="connsiteY18" fmla="*/ 71438 h 1843088"/>
              <a:gd name="connsiteX19" fmla="*/ 442913 w 842963"/>
              <a:gd name="connsiteY19" fmla="*/ 42863 h 1843088"/>
              <a:gd name="connsiteX20" fmla="*/ 542925 w 842963"/>
              <a:gd name="connsiteY20" fmla="*/ 14288 h 1843088"/>
              <a:gd name="connsiteX21" fmla="*/ 585788 w 842963"/>
              <a:gd name="connsiteY21" fmla="*/ 0 h 1843088"/>
              <a:gd name="connsiteX22" fmla="*/ 757238 w 842963"/>
              <a:gd name="connsiteY22" fmla="*/ 14288 h 1843088"/>
              <a:gd name="connsiteX23" fmla="*/ 800100 w 842963"/>
              <a:gd name="connsiteY23" fmla="*/ 28575 h 1843088"/>
              <a:gd name="connsiteX24" fmla="*/ 842963 w 842963"/>
              <a:gd name="connsiteY24" fmla="*/ 57150 h 18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2963" h="1843088">
                <a:moveTo>
                  <a:pt x="314325" y="1843088"/>
                </a:moveTo>
                <a:cubicBezTo>
                  <a:pt x="295275" y="1809750"/>
                  <a:pt x="273064" y="1778030"/>
                  <a:pt x="257175" y="1743075"/>
                </a:cubicBezTo>
                <a:cubicBezTo>
                  <a:pt x="249050" y="1725199"/>
                  <a:pt x="251670" y="1703488"/>
                  <a:pt x="242888" y="1685925"/>
                </a:cubicBezTo>
                <a:cubicBezTo>
                  <a:pt x="227529" y="1655208"/>
                  <a:pt x="185738" y="1600200"/>
                  <a:pt x="185738" y="1600200"/>
                </a:cubicBezTo>
                <a:cubicBezTo>
                  <a:pt x="180975" y="1581150"/>
                  <a:pt x="179425" y="1560994"/>
                  <a:pt x="171450" y="1543050"/>
                </a:cubicBezTo>
                <a:cubicBezTo>
                  <a:pt x="160172" y="1517674"/>
                  <a:pt x="141886" y="1495992"/>
                  <a:pt x="128588" y="1471613"/>
                </a:cubicBezTo>
                <a:cubicBezTo>
                  <a:pt x="113290" y="1443566"/>
                  <a:pt x="98945" y="1414972"/>
                  <a:pt x="85725" y="1385888"/>
                </a:cubicBezTo>
                <a:cubicBezTo>
                  <a:pt x="49759" y="1306763"/>
                  <a:pt x="52354" y="1295266"/>
                  <a:pt x="28575" y="1200150"/>
                </a:cubicBezTo>
                <a:cubicBezTo>
                  <a:pt x="8400" y="1119450"/>
                  <a:pt x="18137" y="1162243"/>
                  <a:pt x="0" y="1071563"/>
                </a:cubicBezTo>
                <a:cubicBezTo>
                  <a:pt x="4763" y="919163"/>
                  <a:pt x="2884" y="766410"/>
                  <a:pt x="14288" y="614363"/>
                </a:cubicBezTo>
                <a:cubicBezTo>
                  <a:pt x="17225" y="575200"/>
                  <a:pt x="21079" y="532740"/>
                  <a:pt x="42863" y="500063"/>
                </a:cubicBezTo>
                <a:lnTo>
                  <a:pt x="71438" y="457200"/>
                </a:lnTo>
                <a:cubicBezTo>
                  <a:pt x="82371" y="424402"/>
                  <a:pt x="99656" y="369748"/>
                  <a:pt x="114300" y="342900"/>
                </a:cubicBezTo>
                <a:cubicBezTo>
                  <a:pt x="130745" y="312751"/>
                  <a:pt x="152400" y="285750"/>
                  <a:pt x="171450" y="257175"/>
                </a:cubicBezTo>
                <a:cubicBezTo>
                  <a:pt x="180975" y="242888"/>
                  <a:pt x="185738" y="223838"/>
                  <a:pt x="200025" y="214313"/>
                </a:cubicBezTo>
                <a:lnTo>
                  <a:pt x="242888" y="185738"/>
                </a:lnTo>
                <a:cubicBezTo>
                  <a:pt x="252413" y="171450"/>
                  <a:pt x="259321" y="155017"/>
                  <a:pt x="271463" y="142875"/>
                </a:cubicBezTo>
                <a:cubicBezTo>
                  <a:pt x="283605" y="130733"/>
                  <a:pt x="300352" y="124281"/>
                  <a:pt x="314325" y="114300"/>
                </a:cubicBezTo>
                <a:cubicBezTo>
                  <a:pt x="333702" y="100459"/>
                  <a:pt x="350659" y="83002"/>
                  <a:pt x="371475" y="71438"/>
                </a:cubicBezTo>
                <a:cubicBezTo>
                  <a:pt x="393895" y="58983"/>
                  <a:pt x="418899" y="51868"/>
                  <a:pt x="442913" y="42863"/>
                </a:cubicBezTo>
                <a:cubicBezTo>
                  <a:pt x="497736" y="22304"/>
                  <a:pt x="479858" y="32307"/>
                  <a:pt x="542925" y="14288"/>
                </a:cubicBezTo>
                <a:cubicBezTo>
                  <a:pt x="557406" y="10151"/>
                  <a:pt x="571500" y="4763"/>
                  <a:pt x="585788" y="0"/>
                </a:cubicBezTo>
                <a:cubicBezTo>
                  <a:pt x="642938" y="4763"/>
                  <a:pt x="700393" y="6709"/>
                  <a:pt x="757238" y="14288"/>
                </a:cubicBezTo>
                <a:cubicBezTo>
                  <a:pt x="772166" y="16278"/>
                  <a:pt x="786630" y="21840"/>
                  <a:pt x="800100" y="28575"/>
                </a:cubicBezTo>
                <a:cubicBezTo>
                  <a:pt x="815459" y="36254"/>
                  <a:pt x="842963" y="57150"/>
                  <a:pt x="842963" y="57150"/>
                </a:cubicBezTo>
              </a:path>
            </a:pathLst>
          </a:custGeom>
          <a:noFill/>
          <a:ln w="381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AAAC9A4-EDE8-6A4A-8A4F-27D596DF8B60}"/>
              </a:ext>
            </a:extLst>
          </p:cNvPr>
          <p:cNvSpPr txBox="1"/>
          <p:nvPr/>
        </p:nvSpPr>
        <p:spPr>
          <a:xfrm>
            <a:off x="242833" y="840698"/>
            <a:ext cx="4314825" cy="2246769"/>
          </a:xfrm>
          <a:prstGeom prst="rect">
            <a:avLst/>
          </a:prstGeom>
          <a:noFill/>
        </p:spPr>
        <p:txBody>
          <a:bodyPr wrap="square" rtlCol="0">
            <a:spAutoFit/>
          </a:bodyPr>
          <a:lstStyle/>
          <a:p>
            <a:pPr algn="just"/>
            <a:r>
              <a:rPr lang="en-US" sz="2800" dirty="0"/>
              <a:t>Hydrothermal vents that can sustain chemo-autotrophic communities: link to early life and also with Mars and other celestial bodies.</a:t>
            </a:r>
          </a:p>
        </p:txBody>
      </p:sp>
    </p:spTree>
    <p:extLst>
      <p:ext uri="{BB962C8B-B14F-4D97-AF65-F5344CB8AC3E}">
        <p14:creationId xmlns:p14="http://schemas.microsoft.com/office/powerpoint/2010/main" val="895098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EB4527-38F6-5049-B303-A990105B33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6704" y="614421"/>
            <a:ext cx="4590630" cy="2976190"/>
          </a:xfrm>
          <a:prstGeom prst="rect">
            <a:avLst/>
          </a:prstGeom>
        </p:spPr>
      </p:pic>
      <p:pic>
        <p:nvPicPr>
          <p:cNvPr id="14" name="Picture 13">
            <a:extLst>
              <a:ext uri="{FF2B5EF4-FFF2-40B4-BE49-F238E27FC236}">
                <a16:creationId xmlns:a16="http://schemas.microsoft.com/office/drawing/2014/main" id="{AE357D6B-A80A-2F4D-8BA3-57651AE84A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22347" y="614421"/>
            <a:ext cx="7268300" cy="4644507"/>
          </a:xfrm>
          <a:prstGeom prst="rect">
            <a:avLst/>
          </a:prstGeom>
          <a:noFill/>
        </p:spPr>
      </p:pic>
      <p:sp>
        <p:nvSpPr>
          <p:cNvPr id="4" name="Freeform 3">
            <a:extLst>
              <a:ext uri="{FF2B5EF4-FFF2-40B4-BE49-F238E27FC236}">
                <a16:creationId xmlns:a16="http://schemas.microsoft.com/office/drawing/2014/main" id="{4D77B1E0-3C1F-0F4C-AED3-31CC0CAF610C}"/>
              </a:ext>
            </a:extLst>
          </p:cNvPr>
          <p:cNvSpPr/>
          <p:nvPr/>
        </p:nvSpPr>
        <p:spPr>
          <a:xfrm>
            <a:off x="5800616" y="2171700"/>
            <a:ext cx="2143234" cy="1285875"/>
          </a:xfrm>
          <a:custGeom>
            <a:avLst/>
            <a:gdLst>
              <a:gd name="connsiteX0" fmla="*/ 2143234 w 2143234"/>
              <a:gd name="connsiteY0" fmla="*/ 1285875 h 1285875"/>
              <a:gd name="connsiteX1" fmla="*/ 2100372 w 2143234"/>
              <a:gd name="connsiteY1" fmla="*/ 1185863 h 1285875"/>
              <a:gd name="connsiteX2" fmla="*/ 2043222 w 2143234"/>
              <a:gd name="connsiteY2" fmla="*/ 1085850 h 1285875"/>
              <a:gd name="connsiteX3" fmla="*/ 2000359 w 2143234"/>
              <a:gd name="connsiteY3" fmla="*/ 1042988 h 1285875"/>
              <a:gd name="connsiteX4" fmla="*/ 1943209 w 2143234"/>
              <a:gd name="connsiteY4" fmla="*/ 957263 h 1285875"/>
              <a:gd name="connsiteX5" fmla="*/ 1914634 w 2143234"/>
              <a:gd name="connsiteY5" fmla="*/ 914400 h 1285875"/>
              <a:gd name="connsiteX6" fmla="*/ 1871772 w 2143234"/>
              <a:gd name="connsiteY6" fmla="*/ 871538 h 1285875"/>
              <a:gd name="connsiteX7" fmla="*/ 1800334 w 2143234"/>
              <a:gd name="connsiteY7" fmla="*/ 800100 h 1285875"/>
              <a:gd name="connsiteX8" fmla="*/ 1771759 w 2143234"/>
              <a:gd name="connsiteY8" fmla="*/ 757238 h 1285875"/>
              <a:gd name="connsiteX9" fmla="*/ 1686034 w 2143234"/>
              <a:gd name="connsiteY9" fmla="*/ 671513 h 1285875"/>
              <a:gd name="connsiteX10" fmla="*/ 1586022 w 2143234"/>
              <a:gd name="connsiteY10" fmla="*/ 557213 h 1285875"/>
              <a:gd name="connsiteX11" fmla="*/ 1557447 w 2143234"/>
              <a:gd name="connsiteY11" fmla="*/ 514350 h 1285875"/>
              <a:gd name="connsiteX12" fmla="*/ 1514584 w 2143234"/>
              <a:gd name="connsiteY12" fmla="*/ 471488 h 1285875"/>
              <a:gd name="connsiteX13" fmla="*/ 1471722 w 2143234"/>
              <a:gd name="connsiteY13" fmla="*/ 414338 h 1285875"/>
              <a:gd name="connsiteX14" fmla="*/ 1385997 w 2143234"/>
              <a:gd name="connsiteY14" fmla="*/ 342900 h 1285875"/>
              <a:gd name="connsiteX15" fmla="*/ 1357422 w 2143234"/>
              <a:gd name="connsiteY15" fmla="*/ 300038 h 1285875"/>
              <a:gd name="connsiteX16" fmla="*/ 1300272 w 2143234"/>
              <a:gd name="connsiteY16" fmla="*/ 271463 h 1285875"/>
              <a:gd name="connsiteX17" fmla="*/ 1214547 w 2143234"/>
              <a:gd name="connsiteY17" fmla="*/ 214313 h 1285875"/>
              <a:gd name="connsiteX18" fmla="*/ 1214547 w 2143234"/>
              <a:gd name="connsiteY18" fmla="*/ 214313 h 1285875"/>
              <a:gd name="connsiteX19" fmla="*/ 1128822 w 2143234"/>
              <a:gd name="connsiteY19" fmla="*/ 157163 h 1285875"/>
              <a:gd name="connsiteX20" fmla="*/ 985947 w 2143234"/>
              <a:gd name="connsiteY20" fmla="*/ 71438 h 1285875"/>
              <a:gd name="connsiteX21" fmla="*/ 885934 w 2143234"/>
              <a:gd name="connsiteY21" fmla="*/ 42863 h 1285875"/>
              <a:gd name="connsiteX22" fmla="*/ 843072 w 2143234"/>
              <a:gd name="connsiteY22" fmla="*/ 28575 h 1285875"/>
              <a:gd name="connsiteX23" fmla="*/ 728772 w 2143234"/>
              <a:gd name="connsiteY23" fmla="*/ 0 h 1285875"/>
              <a:gd name="connsiteX24" fmla="*/ 300147 w 2143234"/>
              <a:gd name="connsiteY24" fmla="*/ 14288 h 1285875"/>
              <a:gd name="connsiteX25" fmla="*/ 257284 w 2143234"/>
              <a:gd name="connsiteY25" fmla="*/ 28575 h 1285875"/>
              <a:gd name="connsiteX26" fmla="*/ 128697 w 2143234"/>
              <a:gd name="connsiteY26" fmla="*/ 128588 h 1285875"/>
              <a:gd name="connsiteX27" fmla="*/ 100122 w 2143234"/>
              <a:gd name="connsiteY27" fmla="*/ 171450 h 1285875"/>
              <a:gd name="connsiteX28" fmla="*/ 57259 w 2143234"/>
              <a:gd name="connsiteY28" fmla="*/ 214313 h 1285875"/>
              <a:gd name="connsiteX29" fmla="*/ 42972 w 2143234"/>
              <a:gd name="connsiteY29" fmla="*/ 257175 h 1285875"/>
              <a:gd name="connsiteX30" fmla="*/ 14397 w 2143234"/>
              <a:gd name="connsiteY30" fmla="*/ 300038 h 1285875"/>
              <a:gd name="connsiteX31" fmla="*/ 109 w 2143234"/>
              <a:gd name="connsiteY31" fmla="*/ 385763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43234" h="1285875">
                <a:moveTo>
                  <a:pt x="2143234" y="1285875"/>
                </a:moveTo>
                <a:cubicBezTo>
                  <a:pt x="2128947" y="1252538"/>
                  <a:pt x="2115381" y="1218882"/>
                  <a:pt x="2100372" y="1185863"/>
                </a:cubicBezTo>
                <a:cubicBezTo>
                  <a:pt x="2086399" y="1155121"/>
                  <a:pt x="2065648" y="1112760"/>
                  <a:pt x="2043222" y="1085850"/>
                </a:cubicBezTo>
                <a:cubicBezTo>
                  <a:pt x="2030287" y="1070328"/>
                  <a:pt x="2012764" y="1058937"/>
                  <a:pt x="2000359" y="1042988"/>
                </a:cubicBezTo>
                <a:cubicBezTo>
                  <a:pt x="1979274" y="1015879"/>
                  <a:pt x="1962259" y="985838"/>
                  <a:pt x="1943209" y="957263"/>
                </a:cubicBezTo>
                <a:cubicBezTo>
                  <a:pt x="1933684" y="942975"/>
                  <a:pt x="1926776" y="926542"/>
                  <a:pt x="1914634" y="914400"/>
                </a:cubicBezTo>
                <a:cubicBezTo>
                  <a:pt x="1900347" y="900113"/>
                  <a:pt x="1884707" y="887060"/>
                  <a:pt x="1871772" y="871538"/>
                </a:cubicBezTo>
                <a:cubicBezTo>
                  <a:pt x="1812241" y="800100"/>
                  <a:pt x="1878916" y="852487"/>
                  <a:pt x="1800334" y="800100"/>
                </a:cubicBezTo>
                <a:cubicBezTo>
                  <a:pt x="1790809" y="785813"/>
                  <a:pt x="1783167" y="770072"/>
                  <a:pt x="1771759" y="757238"/>
                </a:cubicBezTo>
                <a:cubicBezTo>
                  <a:pt x="1744911" y="727034"/>
                  <a:pt x="1710281" y="703842"/>
                  <a:pt x="1686034" y="671513"/>
                </a:cubicBezTo>
                <a:cubicBezTo>
                  <a:pt x="1561613" y="505616"/>
                  <a:pt x="1733996" y="729850"/>
                  <a:pt x="1586022" y="557213"/>
                </a:cubicBezTo>
                <a:cubicBezTo>
                  <a:pt x="1574847" y="544175"/>
                  <a:pt x="1568440" y="527542"/>
                  <a:pt x="1557447" y="514350"/>
                </a:cubicBezTo>
                <a:cubicBezTo>
                  <a:pt x="1544512" y="498828"/>
                  <a:pt x="1527734" y="486829"/>
                  <a:pt x="1514584" y="471488"/>
                </a:cubicBezTo>
                <a:cubicBezTo>
                  <a:pt x="1499087" y="453408"/>
                  <a:pt x="1487219" y="432418"/>
                  <a:pt x="1471722" y="414338"/>
                </a:cubicBezTo>
                <a:cubicBezTo>
                  <a:pt x="1435053" y="371557"/>
                  <a:pt x="1430089" y="372295"/>
                  <a:pt x="1385997" y="342900"/>
                </a:cubicBezTo>
                <a:cubicBezTo>
                  <a:pt x="1376472" y="328613"/>
                  <a:pt x="1370613" y="311031"/>
                  <a:pt x="1357422" y="300038"/>
                </a:cubicBezTo>
                <a:cubicBezTo>
                  <a:pt x="1341060" y="286403"/>
                  <a:pt x="1318535" y="282421"/>
                  <a:pt x="1300272" y="271463"/>
                </a:cubicBezTo>
                <a:cubicBezTo>
                  <a:pt x="1270823" y="253794"/>
                  <a:pt x="1243122" y="233363"/>
                  <a:pt x="1214547" y="214313"/>
                </a:cubicBezTo>
                <a:lnTo>
                  <a:pt x="1214547" y="214313"/>
                </a:lnTo>
                <a:cubicBezTo>
                  <a:pt x="1161035" y="160801"/>
                  <a:pt x="1190853" y="177840"/>
                  <a:pt x="1128822" y="157163"/>
                </a:cubicBezTo>
                <a:cubicBezTo>
                  <a:pt x="1067879" y="116534"/>
                  <a:pt x="1047455" y="97799"/>
                  <a:pt x="985947" y="71438"/>
                </a:cubicBezTo>
                <a:cubicBezTo>
                  <a:pt x="951684" y="56754"/>
                  <a:pt x="922194" y="53223"/>
                  <a:pt x="885934" y="42863"/>
                </a:cubicBezTo>
                <a:cubicBezTo>
                  <a:pt x="871453" y="38726"/>
                  <a:pt x="857602" y="32538"/>
                  <a:pt x="843072" y="28575"/>
                </a:cubicBezTo>
                <a:cubicBezTo>
                  <a:pt x="805183" y="18242"/>
                  <a:pt x="728772" y="0"/>
                  <a:pt x="728772" y="0"/>
                </a:cubicBezTo>
                <a:cubicBezTo>
                  <a:pt x="585897" y="4763"/>
                  <a:pt x="442840" y="5640"/>
                  <a:pt x="300147" y="14288"/>
                </a:cubicBezTo>
                <a:cubicBezTo>
                  <a:pt x="285114" y="15199"/>
                  <a:pt x="270449" y="21261"/>
                  <a:pt x="257284" y="28575"/>
                </a:cubicBezTo>
                <a:cubicBezTo>
                  <a:pt x="207841" y="56043"/>
                  <a:pt x="164605" y="85498"/>
                  <a:pt x="128697" y="128588"/>
                </a:cubicBezTo>
                <a:cubicBezTo>
                  <a:pt x="117704" y="141779"/>
                  <a:pt x="111115" y="158259"/>
                  <a:pt x="100122" y="171450"/>
                </a:cubicBezTo>
                <a:cubicBezTo>
                  <a:pt x="87187" y="186972"/>
                  <a:pt x="71547" y="200025"/>
                  <a:pt x="57259" y="214313"/>
                </a:cubicBezTo>
                <a:cubicBezTo>
                  <a:pt x="52497" y="228600"/>
                  <a:pt x="49707" y="243705"/>
                  <a:pt x="42972" y="257175"/>
                </a:cubicBezTo>
                <a:cubicBezTo>
                  <a:pt x="35293" y="272534"/>
                  <a:pt x="21161" y="284255"/>
                  <a:pt x="14397" y="300038"/>
                </a:cubicBezTo>
                <a:cubicBezTo>
                  <a:pt x="-2201" y="338767"/>
                  <a:pt x="109" y="350970"/>
                  <a:pt x="109" y="385763"/>
                </a:cubicBezTo>
              </a:path>
            </a:pathLst>
          </a:custGeom>
          <a:noFill/>
          <a:ln w="412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reeform 7">
            <a:extLst>
              <a:ext uri="{FF2B5EF4-FFF2-40B4-BE49-F238E27FC236}">
                <a16:creationId xmlns:a16="http://schemas.microsoft.com/office/drawing/2014/main" id="{4861D7CC-CA35-F246-8642-8B60D89DECDA}"/>
              </a:ext>
            </a:extLst>
          </p:cNvPr>
          <p:cNvSpPr/>
          <p:nvPr/>
        </p:nvSpPr>
        <p:spPr>
          <a:xfrm>
            <a:off x="7629525" y="1600200"/>
            <a:ext cx="842963" cy="1843088"/>
          </a:xfrm>
          <a:custGeom>
            <a:avLst/>
            <a:gdLst>
              <a:gd name="connsiteX0" fmla="*/ 314325 w 842963"/>
              <a:gd name="connsiteY0" fmla="*/ 1843088 h 1843088"/>
              <a:gd name="connsiteX1" fmla="*/ 257175 w 842963"/>
              <a:gd name="connsiteY1" fmla="*/ 1743075 h 1843088"/>
              <a:gd name="connsiteX2" fmla="*/ 242888 w 842963"/>
              <a:gd name="connsiteY2" fmla="*/ 1685925 h 1843088"/>
              <a:gd name="connsiteX3" fmla="*/ 185738 w 842963"/>
              <a:gd name="connsiteY3" fmla="*/ 1600200 h 1843088"/>
              <a:gd name="connsiteX4" fmla="*/ 171450 w 842963"/>
              <a:gd name="connsiteY4" fmla="*/ 1543050 h 1843088"/>
              <a:gd name="connsiteX5" fmla="*/ 128588 w 842963"/>
              <a:gd name="connsiteY5" fmla="*/ 1471613 h 1843088"/>
              <a:gd name="connsiteX6" fmla="*/ 85725 w 842963"/>
              <a:gd name="connsiteY6" fmla="*/ 1385888 h 1843088"/>
              <a:gd name="connsiteX7" fmla="*/ 28575 w 842963"/>
              <a:gd name="connsiteY7" fmla="*/ 1200150 h 1843088"/>
              <a:gd name="connsiteX8" fmla="*/ 0 w 842963"/>
              <a:gd name="connsiteY8" fmla="*/ 1071563 h 1843088"/>
              <a:gd name="connsiteX9" fmla="*/ 14288 w 842963"/>
              <a:gd name="connsiteY9" fmla="*/ 614363 h 1843088"/>
              <a:gd name="connsiteX10" fmla="*/ 42863 w 842963"/>
              <a:gd name="connsiteY10" fmla="*/ 500063 h 1843088"/>
              <a:gd name="connsiteX11" fmla="*/ 71438 w 842963"/>
              <a:gd name="connsiteY11" fmla="*/ 457200 h 1843088"/>
              <a:gd name="connsiteX12" fmla="*/ 114300 w 842963"/>
              <a:gd name="connsiteY12" fmla="*/ 342900 h 1843088"/>
              <a:gd name="connsiteX13" fmla="*/ 171450 w 842963"/>
              <a:gd name="connsiteY13" fmla="*/ 257175 h 1843088"/>
              <a:gd name="connsiteX14" fmla="*/ 200025 w 842963"/>
              <a:gd name="connsiteY14" fmla="*/ 214313 h 1843088"/>
              <a:gd name="connsiteX15" fmla="*/ 242888 w 842963"/>
              <a:gd name="connsiteY15" fmla="*/ 185738 h 1843088"/>
              <a:gd name="connsiteX16" fmla="*/ 271463 w 842963"/>
              <a:gd name="connsiteY16" fmla="*/ 142875 h 1843088"/>
              <a:gd name="connsiteX17" fmla="*/ 314325 w 842963"/>
              <a:gd name="connsiteY17" fmla="*/ 114300 h 1843088"/>
              <a:gd name="connsiteX18" fmla="*/ 371475 w 842963"/>
              <a:gd name="connsiteY18" fmla="*/ 71438 h 1843088"/>
              <a:gd name="connsiteX19" fmla="*/ 442913 w 842963"/>
              <a:gd name="connsiteY19" fmla="*/ 42863 h 1843088"/>
              <a:gd name="connsiteX20" fmla="*/ 542925 w 842963"/>
              <a:gd name="connsiteY20" fmla="*/ 14288 h 1843088"/>
              <a:gd name="connsiteX21" fmla="*/ 585788 w 842963"/>
              <a:gd name="connsiteY21" fmla="*/ 0 h 1843088"/>
              <a:gd name="connsiteX22" fmla="*/ 757238 w 842963"/>
              <a:gd name="connsiteY22" fmla="*/ 14288 h 1843088"/>
              <a:gd name="connsiteX23" fmla="*/ 800100 w 842963"/>
              <a:gd name="connsiteY23" fmla="*/ 28575 h 1843088"/>
              <a:gd name="connsiteX24" fmla="*/ 842963 w 842963"/>
              <a:gd name="connsiteY24" fmla="*/ 57150 h 18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2963" h="1843088">
                <a:moveTo>
                  <a:pt x="314325" y="1843088"/>
                </a:moveTo>
                <a:cubicBezTo>
                  <a:pt x="295275" y="1809750"/>
                  <a:pt x="273064" y="1778030"/>
                  <a:pt x="257175" y="1743075"/>
                </a:cubicBezTo>
                <a:cubicBezTo>
                  <a:pt x="249050" y="1725199"/>
                  <a:pt x="251670" y="1703488"/>
                  <a:pt x="242888" y="1685925"/>
                </a:cubicBezTo>
                <a:cubicBezTo>
                  <a:pt x="227529" y="1655208"/>
                  <a:pt x="185738" y="1600200"/>
                  <a:pt x="185738" y="1600200"/>
                </a:cubicBezTo>
                <a:cubicBezTo>
                  <a:pt x="180975" y="1581150"/>
                  <a:pt x="179425" y="1560994"/>
                  <a:pt x="171450" y="1543050"/>
                </a:cubicBezTo>
                <a:cubicBezTo>
                  <a:pt x="160172" y="1517674"/>
                  <a:pt x="141886" y="1495992"/>
                  <a:pt x="128588" y="1471613"/>
                </a:cubicBezTo>
                <a:cubicBezTo>
                  <a:pt x="113290" y="1443566"/>
                  <a:pt x="98945" y="1414972"/>
                  <a:pt x="85725" y="1385888"/>
                </a:cubicBezTo>
                <a:cubicBezTo>
                  <a:pt x="49759" y="1306763"/>
                  <a:pt x="52354" y="1295266"/>
                  <a:pt x="28575" y="1200150"/>
                </a:cubicBezTo>
                <a:cubicBezTo>
                  <a:pt x="8400" y="1119450"/>
                  <a:pt x="18137" y="1162243"/>
                  <a:pt x="0" y="1071563"/>
                </a:cubicBezTo>
                <a:cubicBezTo>
                  <a:pt x="4763" y="919163"/>
                  <a:pt x="2884" y="766410"/>
                  <a:pt x="14288" y="614363"/>
                </a:cubicBezTo>
                <a:cubicBezTo>
                  <a:pt x="17225" y="575200"/>
                  <a:pt x="21079" y="532740"/>
                  <a:pt x="42863" y="500063"/>
                </a:cubicBezTo>
                <a:lnTo>
                  <a:pt x="71438" y="457200"/>
                </a:lnTo>
                <a:cubicBezTo>
                  <a:pt x="82371" y="424402"/>
                  <a:pt x="99656" y="369748"/>
                  <a:pt x="114300" y="342900"/>
                </a:cubicBezTo>
                <a:cubicBezTo>
                  <a:pt x="130745" y="312751"/>
                  <a:pt x="152400" y="285750"/>
                  <a:pt x="171450" y="257175"/>
                </a:cubicBezTo>
                <a:cubicBezTo>
                  <a:pt x="180975" y="242888"/>
                  <a:pt x="185738" y="223838"/>
                  <a:pt x="200025" y="214313"/>
                </a:cubicBezTo>
                <a:lnTo>
                  <a:pt x="242888" y="185738"/>
                </a:lnTo>
                <a:cubicBezTo>
                  <a:pt x="252413" y="171450"/>
                  <a:pt x="259321" y="155017"/>
                  <a:pt x="271463" y="142875"/>
                </a:cubicBezTo>
                <a:cubicBezTo>
                  <a:pt x="283605" y="130733"/>
                  <a:pt x="300352" y="124281"/>
                  <a:pt x="314325" y="114300"/>
                </a:cubicBezTo>
                <a:cubicBezTo>
                  <a:pt x="333702" y="100459"/>
                  <a:pt x="350659" y="83002"/>
                  <a:pt x="371475" y="71438"/>
                </a:cubicBezTo>
                <a:cubicBezTo>
                  <a:pt x="393895" y="58983"/>
                  <a:pt x="418899" y="51868"/>
                  <a:pt x="442913" y="42863"/>
                </a:cubicBezTo>
                <a:cubicBezTo>
                  <a:pt x="497736" y="22304"/>
                  <a:pt x="479858" y="32307"/>
                  <a:pt x="542925" y="14288"/>
                </a:cubicBezTo>
                <a:cubicBezTo>
                  <a:pt x="557406" y="10151"/>
                  <a:pt x="571500" y="4763"/>
                  <a:pt x="585788" y="0"/>
                </a:cubicBezTo>
                <a:cubicBezTo>
                  <a:pt x="642938" y="4763"/>
                  <a:pt x="700393" y="6709"/>
                  <a:pt x="757238" y="14288"/>
                </a:cubicBezTo>
                <a:cubicBezTo>
                  <a:pt x="772166" y="16278"/>
                  <a:pt x="786630" y="21840"/>
                  <a:pt x="800100" y="28575"/>
                </a:cubicBezTo>
                <a:cubicBezTo>
                  <a:pt x="815459" y="36254"/>
                  <a:pt x="842963" y="57150"/>
                  <a:pt x="842963" y="57150"/>
                </a:cubicBezTo>
              </a:path>
            </a:pathLst>
          </a:custGeom>
          <a:noFill/>
          <a:ln w="381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99E3FEB-D96B-1A46-B97F-7C1388C531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018" y="3571165"/>
            <a:ext cx="4652002" cy="3224160"/>
          </a:xfrm>
          <a:prstGeom prst="rect">
            <a:avLst/>
          </a:prstGeom>
        </p:spPr>
      </p:pic>
      <p:sp>
        <p:nvSpPr>
          <p:cNvPr id="19" name="TextBox 18">
            <a:extLst>
              <a:ext uri="{FF2B5EF4-FFF2-40B4-BE49-F238E27FC236}">
                <a16:creationId xmlns:a16="http://schemas.microsoft.com/office/drawing/2014/main" id="{7393DA56-220C-714E-A0BF-0E3B11C5DA60}"/>
              </a:ext>
            </a:extLst>
          </p:cNvPr>
          <p:cNvSpPr txBox="1"/>
          <p:nvPr/>
        </p:nvSpPr>
        <p:spPr>
          <a:xfrm>
            <a:off x="136018" y="6456771"/>
            <a:ext cx="2417650" cy="338554"/>
          </a:xfrm>
          <a:prstGeom prst="rect">
            <a:avLst/>
          </a:prstGeom>
          <a:noFill/>
        </p:spPr>
        <p:txBody>
          <a:bodyPr wrap="none" rtlCol="0">
            <a:spAutoFit/>
          </a:bodyPr>
          <a:lstStyle/>
          <a:p>
            <a:r>
              <a:rPr lang="en-US" sz="1600" i="1" dirty="0">
                <a:solidFill>
                  <a:schemeClr val="bg1"/>
                </a:solidFill>
              </a:rPr>
              <a:t>Credits: Carl </a:t>
            </a:r>
            <a:r>
              <a:rPr lang="en-US" sz="1600" i="1" dirty="0" err="1">
                <a:solidFill>
                  <a:schemeClr val="bg1"/>
                </a:solidFill>
              </a:rPr>
              <a:t>Wirsen</a:t>
            </a:r>
            <a:r>
              <a:rPr lang="en-US" sz="1600" i="1" dirty="0">
                <a:solidFill>
                  <a:schemeClr val="bg1"/>
                </a:solidFill>
              </a:rPr>
              <a:t>, WHOI</a:t>
            </a:r>
          </a:p>
        </p:txBody>
      </p:sp>
      <p:sp>
        <p:nvSpPr>
          <p:cNvPr id="13" name="TextBox 12">
            <a:extLst>
              <a:ext uri="{FF2B5EF4-FFF2-40B4-BE49-F238E27FC236}">
                <a16:creationId xmlns:a16="http://schemas.microsoft.com/office/drawing/2014/main" id="{2747C676-B764-924C-852D-0CE5166DE784}"/>
              </a:ext>
            </a:extLst>
          </p:cNvPr>
          <p:cNvSpPr txBox="1"/>
          <p:nvPr/>
        </p:nvSpPr>
        <p:spPr>
          <a:xfrm>
            <a:off x="4849392" y="5741645"/>
            <a:ext cx="7206928" cy="461665"/>
          </a:xfrm>
          <a:prstGeom prst="rect">
            <a:avLst/>
          </a:prstGeom>
          <a:noFill/>
        </p:spPr>
        <p:txBody>
          <a:bodyPr wrap="square" rtlCol="0">
            <a:spAutoFit/>
          </a:bodyPr>
          <a:lstStyle/>
          <a:p>
            <a:r>
              <a:rPr lang="en-US" sz="2400" dirty="0"/>
              <a:t>Similar to present day </a:t>
            </a:r>
            <a:r>
              <a:rPr lang="en-US" sz="2400" b="1" i="1" dirty="0"/>
              <a:t>black and/or white smokers</a:t>
            </a:r>
            <a:r>
              <a:rPr lang="en-US" sz="2400" dirty="0"/>
              <a:t>?</a:t>
            </a:r>
          </a:p>
        </p:txBody>
      </p:sp>
      <p:sp>
        <p:nvSpPr>
          <p:cNvPr id="10" name="Rectangle 9">
            <a:extLst>
              <a:ext uri="{FF2B5EF4-FFF2-40B4-BE49-F238E27FC236}">
                <a16:creationId xmlns:a16="http://schemas.microsoft.com/office/drawing/2014/main" id="{607F9413-C869-9545-8E7C-8397C355F6F0}"/>
              </a:ext>
            </a:extLst>
          </p:cNvPr>
          <p:cNvSpPr/>
          <p:nvPr/>
        </p:nvSpPr>
        <p:spPr>
          <a:xfrm>
            <a:off x="42864" y="71440"/>
            <a:ext cx="4589654" cy="369332"/>
          </a:xfrm>
          <a:prstGeom prst="rect">
            <a:avLst/>
          </a:prstGeom>
        </p:spPr>
        <p:txBody>
          <a:bodyPr wrap="none">
            <a:spAutoFit/>
          </a:bodyPr>
          <a:lstStyle/>
          <a:p>
            <a:r>
              <a:rPr lang="en-US" b="1" dirty="0"/>
              <a:t>INTERACTIONS WITH HYDROTHERMAL FLUIDS</a:t>
            </a:r>
          </a:p>
        </p:txBody>
      </p:sp>
    </p:spTree>
    <p:extLst>
      <p:ext uri="{BB962C8B-B14F-4D97-AF65-F5344CB8AC3E}">
        <p14:creationId xmlns:p14="http://schemas.microsoft.com/office/powerpoint/2010/main" val="2028001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97CF38-FF62-C643-8CDF-97DDC23523A7}"/>
              </a:ext>
            </a:extLst>
          </p:cNvPr>
          <p:cNvSpPr txBox="1"/>
          <p:nvPr/>
        </p:nvSpPr>
        <p:spPr>
          <a:xfrm>
            <a:off x="107346" y="892852"/>
            <a:ext cx="11908441" cy="1077218"/>
          </a:xfrm>
          <a:prstGeom prst="rect">
            <a:avLst/>
          </a:prstGeom>
          <a:solidFill>
            <a:schemeClr val="accent5">
              <a:lumMod val="40000"/>
              <a:lumOff val="60000"/>
              <a:alpha val="70000"/>
            </a:schemeClr>
          </a:solidFill>
        </p:spPr>
        <p:txBody>
          <a:bodyPr wrap="square" rtlCol="0">
            <a:spAutoFit/>
          </a:bodyPr>
          <a:lstStyle/>
          <a:p>
            <a:r>
              <a:rPr lang="en-US" sz="2400" b="1" dirty="0"/>
              <a:t>3) Methane on Mars!!</a:t>
            </a:r>
          </a:p>
          <a:p>
            <a:pPr marL="342900" indent="-342900">
              <a:buAutoNum type="arabicParenR"/>
            </a:pPr>
            <a:endParaRPr lang="en-US" sz="2000" dirty="0"/>
          </a:p>
          <a:p>
            <a:r>
              <a:rPr lang="en-US" sz="2000" b="1" dirty="0"/>
              <a:t>Mumma et al., 2009 - Strong Release of Methane on Mars in Northern Summer 2003 – Science 323</a:t>
            </a:r>
          </a:p>
        </p:txBody>
      </p:sp>
      <p:pic>
        <p:nvPicPr>
          <p:cNvPr id="6" name="Picture 5">
            <a:extLst>
              <a:ext uri="{FF2B5EF4-FFF2-40B4-BE49-F238E27FC236}">
                <a16:creationId xmlns:a16="http://schemas.microsoft.com/office/drawing/2014/main" id="{19DA7158-C1E9-7745-ABD1-7BDC8D6323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9068" y="2496864"/>
            <a:ext cx="5459412" cy="3821588"/>
          </a:xfrm>
          <a:prstGeom prst="rect">
            <a:avLst/>
          </a:prstGeom>
        </p:spPr>
      </p:pic>
      <p:pic>
        <p:nvPicPr>
          <p:cNvPr id="8" name="Picture 7">
            <a:extLst>
              <a:ext uri="{FF2B5EF4-FFF2-40B4-BE49-F238E27FC236}">
                <a16:creationId xmlns:a16="http://schemas.microsoft.com/office/drawing/2014/main" id="{5943156D-DD24-DA4A-A9E7-C278C2D86B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3287" y="3683000"/>
            <a:ext cx="4762500" cy="3175000"/>
          </a:xfrm>
          <a:prstGeom prst="rect">
            <a:avLst/>
          </a:prstGeom>
        </p:spPr>
      </p:pic>
      <p:pic>
        <p:nvPicPr>
          <p:cNvPr id="9" name="Picture 8">
            <a:extLst>
              <a:ext uri="{FF2B5EF4-FFF2-40B4-BE49-F238E27FC236}">
                <a16:creationId xmlns:a16="http://schemas.microsoft.com/office/drawing/2014/main" id="{4CC66CEC-6699-6B4C-821D-F2FD8D82AB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3905" y="2153964"/>
            <a:ext cx="4332213" cy="2436870"/>
          </a:xfrm>
          <a:prstGeom prst="rect">
            <a:avLst/>
          </a:prstGeom>
        </p:spPr>
      </p:pic>
      <p:sp>
        <p:nvSpPr>
          <p:cNvPr id="7" name="Right Arrow 6">
            <a:extLst>
              <a:ext uri="{FF2B5EF4-FFF2-40B4-BE49-F238E27FC236}">
                <a16:creationId xmlns:a16="http://schemas.microsoft.com/office/drawing/2014/main" id="{9ABA3D41-F041-6741-B4AB-A72F7808B80C}"/>
              </a:ext>
            </a:extLst>
          </p:cNvPr>
          <p:cNvSpPr/>
          <p:nvPr/>
        </p:nvSpPr>
        <p:spPr>
          <a:xfrm>
            <a:off x="5269919" y="3729002"/>
            <a:ext cx="1583293" cy="1357312"/>
          </a:xfrm>
          <a:prstGeom prst="rightArrow">
            <a:avLst/>
          </a:prstGeom>
          <a:solidFill>
            <a:schemeClr val="accent5">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CH</a:t>
            </a:r>
            <a:r>
              <a:rPr lang="en-US" sz="2800" b="1" baseline="-25000" dirty="0">
                <a:solidFill>
                  <a:schemeClr val="tx1"/>
                </a:solidFill>
              </a:rPr>
              <a:t>4</a:t>
            </a:r>
            <a:endParaRPr lang="en-US" b="1" baseline="-25000" dirty="0">
              <a:solidFill>
                <a:schemeClr val="tx1"/>
              </a:solidFill>
            </a:endParaRPr>
          </a:p>
        </p:txBody>
      </p:sp>
      <p:sp>
        <p:nvSpPr>
          <p:cNvPr id="10" name="TextBox 9">
            <a:extLst>
              <a:ext uri="{FF2B5EF4-FFF2-40B4-BE49-F238E27FC236}">
                <a16:creationId xmlns:a16="http://schemas.microsoft.com/office/drawing/2014/main" id="{A9C47C8B-1845-7B49-A42F-AA0C518BB630}"/>
              </a:ext>
            </a:extLst>
          </p:cNvPr>
          <p:cNvSpPr txBox="1"/>
          <p:nvPr/>
        </p:nvSpPr>
        <p:spPr>
          <a:xfrm>
            <a:off x="6118717" y="2218759"/>
            <a:ext cx="1188595" cy="369332"/>
          </a:xfrm>
          <a:prstGeom prst="rect">
            <a:avLst/>
          </a:prstGeom>
          <a:noFill/>
        </p:spPr>
        <p:txBody>
          <a:bodyPr wrap="none" rtlCol="0">
            <a:spAutoFit/>
          </a:bodyPr>
          <a:lstStyle/>
          <a:p>
            <a:r>
              <a:rPr lang="en-US" b="1" i="1" dirty="0">
                <a:solidFill>
                  <a:schemeClr val="bg1"/>
                </a:solidFill>
              </a:rPr>
              <a:t>Cold seeps</a:t>
            </a:r>
          </a:p>
        </p:txBody>
      </p:sp>
      <p:sp>
        <p:nvSpPr>
          <p:cNvPr id="11" name="TextBox 10">
            <a:extLst>
              <a:ext uri="{FF2B5EF4-FFF2-40B4-BE49-F238E27FC236}">
                <a16:creationId xmlns:a16="http://schemas.microsoft.com/office/drawing/2014/main" id="{160DA8B9-78FA-2842-A25B-13E920B6B6E8}"/>
              </a:ext>
            </a:extLst>
          </p:cNvPr>
          <p:cNvSpPr txBox="1"/>
          <p:nvPr/>
        </p:nvSpPr>
        <p:spPr>
          <a:xfrm>
            <a:off x="107347" y="185738"/>
            <a:ext cx="4956678" cy="461665"/>
          </a:xfrm>
          <a:prstGeom prst="rect">
            <a:avLst/>
          </a:prstGeom>
          <a:noFill/>
        </p:spPr>
        <p:txBody>
          <a:bodyPr wrap="none" rtlCol="0">
            <a:spAutoFit/>
          </a:bodyPr>
          <a:lstStyle/>
          <a:p>
            <a:r>
              <a:rPr lang="en-US" sz="2400" b="1" dirty="0"/>
              <a:t>Why the </a:t>
            </a:r>
            <a:r>
              <a:rPr lang="en-US" sz="2400" b="1" dirty="0" err="1"/>
              <a:t>Kess</a:t>
            </a:r>
            <a:r>
              <a:rPr lang="en-US" sz="2400" b="1" dirty="0"/>
              <a:t> </a:t>
            </a:r>
            <a:r>
              <a:rPr lang="en-US" sz="2400" b="1" dirty="0" err="1"/>
              <a:t>Kess</a:t>
            </a:r>
            <a:r>
              <a:rPr lang="en-US" sz="2400" b="1" dirty="0"/>
              <a:t> are so interesting?</a:t>
            </a:r>
          </a:p>
        </p:txBody>
      </p:sp>
    </p:spTree>
    <p:extLst>
      <p:ext uri="{BB962C8B-B14F-4D97-AF65-F5344CB8AC3E}">
        <p14:creationId xmlns:p14="http://schemas.microsoft.com/office/powerpoint/2010/main" val="1597162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489D90-02F0-C34B-9D95-3687E66C75BC}"/>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tretch>
            <a:fillRect/>
          </a:stretch>
        </p:blipFill>
        <p:spPr>
          <a:xfrm>
            <a:off x="0" y="0"/>
            <a:ext cx="12192000" cy="8111102"/>
          </a:xfrm>
          <a:prstGeom prst="rect">
            <a:avLst/>
          </a:prstGeom>
        </p:spPr>
      </p:pic>
      <p:sp>
        <p:nvSpPr>
          <p:cNvPr id="5" name="TextBox 4">
            <a:extLst>
              <a:ext uri="{FF2B5EF4-FFF2-40B4-BE49-F238E27FC236}">
                <a16:creationId xmlns:a16="http://schemas.microsoft.com/office/drawing/2014/main" id="{86D7B957-AB68-8342-BF1B-7A66FB68AB0C}"/>
              </a:ext>
            </a:extLst>
          </p:cNvPr>
          <p:cNvSpPr txBox="1"/>
          <p:nvPr/>
        </p:nvSpPr>
        <p:spPr>
          <a:xfrm>
            <a:off x="362262" y="400964"/>
            <a:ext cx="11467476" cy="5432834"/>
          </a:xfrm>
          <a:prstGeom prst="rect">
            <a:avLst/>
          </a:prstGeom>
          <a:noFill/>
        </p:spPr>
        <p:txBody>
          <a:bodyPr wrap="square" rtlCol="0">
            <a:spAutoFit/>
          </a:bodyPr>
          <a:lstStyle/>
          <a:p>
            <a:pPr algn="ctr"/>
            <a:r>
              <a:rPr lang="en-US" sz="3200" b="1" dirty="0"/>
              <a:t>Lecture 5 – Terrestrial Analogues for planetary exploration</a:t>
            </a:r>
          </a:p>
          <a:p>
            <a:pPr algn="ctr"/>
            <a:endParaRPr lang="en-US" sz="3200" b="1" dirty="0"/>
          </a:p>
          <a:p>
            <a:pPr>
              <a:lnSpc>
                <a:spcPct val="150000"/>
              </a:lnSpc>
            </a:pPr>
            <a:r>
              <a:rPr lang="en-US" sz="3200" b="1" dirty="0"/>
              <a:t>TOPICS TO BE COVERED:</a:t>
            </a:r>
          </a:p>
          <a:p>
            <a:pPr marL="457200" indent="-457200">
              <a:lnSpc>
                <a:spcPct val="150000"/>
              </a:lnSpc>
              <a:buFont typeface="Arial" panose="020B0604020202020204" pitchFamily="34" charset="0"/>
              <a:buChar char="•"/>
            </a:pPr>
            <a:r>
              <a:rPr lang="en-US" sz="3200" b="1" dirty="0"/>
              <a:t>Definition of terrestrial analogues</a:t>
            </a:r>
          </a:p>
          <a:p>
            <a:pPr marL="457200" indent="-457200">
              <a:lnSpc>
                <a:spcPct val="150000"/>
              </a:lnSpc>
              <a:buFont typeface="Arial" panose="020B0604020202020204" pitchFamily="34" charset="0"/>
              <a:buChar char="•"/>
            </a:pPr>
            <a:r>
              <a:rPr lang="en-US" sz="3200" b="1" dirty="0"/>
              <a:t>Example of analogues from the African continent</a:t>
            </a:r>
          </a:p>
          <a:p>
            <a:pPr marL="914400" lvl="1" indent="-457200">
              <a:lnSpc>
                <a:spcPct val="150000"/>
              </a:lnSpc>
              <a:buFont typeface="Arial" panose="020B0604020202020204" pitchFamily="34" charset="0"/>
              <a:buChar char="•"/>
            </a:pPr>
            <a:r>
              <a:rPr lang="en-US" sz="3200" b="1" dirty="0" err="1"/>
              <a:t>Kess</a:t>
            </a:r>
            <a:r>
              <a:rPr lang="en-US" sz="3200" b="1" dirty="0"/>
              <a:t> </a:t>
            </a:r>
            <a:r>
              <a:rPr lang="en-US" sz="3200" b="1" dirty="0" err="1"/>
              <a:t>Kess</a:t>
            </a:r>
            <a:r>
              <a:rPr lang="en-US" sz="3200" b="1" dirty="0"/>
              <a:t> Mounds</a:t>
            </a:r>
          </a:p>
          <a:p>
            <a:pPr marL="914400" lvl="1" indent="-457200">
              <a:lnSpc>
                <a:spcPct val="150000"/>
              </a:lnSpc>
              <a:buFont typeface="Arial" panose="020B0604020202020204" pitchFamily="34" charset="0"/>
              <a:buChar char="•"/>
            </a:pPr>
            <a:r>
              <a:rPr lang="en-US" sz="3200" b="1" dirty="0"/>
              <a:t>Makgadikgadi Pans</a:t>
            </a:r>
          </a:p>
          <a:p>
            <a:pPr marL="457200" indent="-457200">
              <a:lnSpc>
                <a:spcPct val="150000"/>
              </a:lnSpc>
              <a:buFont typeface="Arial" panose="020B0604020202020204" pitchFamily="34" charset="0"/>
              <a:buChar char="•"/>
            </a:pPr>
            <a:r>
              <a:rPr lang="en-US" sz="3200" b="1" dirty="0"/>
              <a:t>Analogues of icy moons</a:t>
            </a:r>
          </a:p>
        </p:txBody>
      </p:sp>
    </p:spTree>
    <p:extLst>
      <p:ext uri="{BB962C8B-B14F-4D97-AF65-F5344CB8AC3E}">
        <p14:creationId xmlns:p14="http://schemas.microsoft.com/office/powerpoint/2010/main" val="3738241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C60868-7F61-C24E-B697-91B9399F2D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6712" y="685799"/>
            <a:ext cx="3642826" cy="5940425"/>
          </a:xfrm>
          <a:prstGeom prst="rect">
            <a:avLst/>
          </a:prstGeom>
        </p:spPr>
      </p:pic>
      <p:sp>
        <p:nvSpPr>
          <p:cNvPr id="6" name="TextBox 5">
            <a:extLst>
              <a:ext uri="{FF2B5EF4-FFF2-40B4-BE49-F238E27FC236}">
                <a16:creationId xmlns:a16="http://schemas.microsoft.com/office/drawing/2014/main" id="{11F0E194-1D56-9B47-8FF7-4ED838D1C561}"/>
              </a:ext>
            </a:extLst>
          </p:cNvPr>
          <p:cNvSpPr txBox="1"/>
          <p:nvPr/>
        </p:nvSpPr>
        <p:spPr>
          <a:xfrm>
            <a:off x="100013" y="6472336"/>
            <a:ext cx="3317960" cy="307777"/>
          </a:xfrm>
          <a:prstGeom prst="rect">
            <a:avLst/>
          </a:prstGeom>
          <a:noFill/>
        </p:spPr>
        <p:txBody>
          <a:bodyPr wrap="none" rtlCol="0">
            <a:spAutoFit/>
          </a:bodyPr>
          <a:lstStyle/>
          <a:p>
            <a:r>
              <a:rPr lang="en-US" sz="1400" i="1" dirty="0" err="1"/>
              <a:t>Peckmann</a:t>
            </a:r>
            <a:r>
              <a:rPr lang="en-US" sz="1400" i="1" dirty="0"/>
              <a:t> et al., 1999 – Facies 40, 281-296</a:t>
            </a:r>
          </a:p>
        </p:txBody>
      </p:sp>
      <p:sp>
        <p:nvSpPr>
          <p:cNvPr id="7" name="Rectangle 6">
            <a:extLst>
              <a:ext uri="{FF2B5EF4-FFF2-40B4-BE49-F238E27FC236}">
                <a16:creationId xmlns:a16="http://schemas.microsoft.com/office/drawing/2014/main" id="{A0F8EB92-12D1-8E43-A0B3-7536B2E40CB0}"/>
              </a:ext>
            </a:extLst>
          </p:cNvPr>
          <p:cNvSpPr/>
          <p:nvPr/>
        </p:nvSpPr>
        <p:spPr>
          <a:xfrm>
            <a:off x="42864" y="71440"/>
            <a:ext cx="3117520" cy="369332"/>
          </a:xfrm>
          <a:prstGeom prst="rect">
            <a:avLst/>
          </a:prstGeom>
        </p:spPr>
        <p:txBody>
          <a:bodyPr wrap="none">
            <a:spAutoFit/>
          </a:bodyPr>
          <a:lstStyle/>
          <a:p>
            <a:r>
              <a:rPr lang="en-US" b="1" dirty="0"/>
              <a:t>LINKED TO METHANE SEEPAGE</a:t>
            </a:r>
          </a:p>
        </p:txBody>
      </p:sp>
      <p:pic>
        <p:nvPicPr>
          <p:cNvPr id="9" name="Picture 8">
            <a:extLst>
              <a:ext uri="{FF2B5EF4-FFF2-40B4-BE49-F238E27FC236}">
                <a16:creationId xmlns:a16="http://schemas.microsoft.com/office/drawing/2014/main" id="{1F9F340C-7687-1F42-A1C6-349E460AC3BD}"/>
              </a:ext>
            </a:extLst>
          </p:cNvPr>
          <p:cNvPicPr>
            <a:picLocks noChangeAspect="1"/>
          </p:cNvPicPr>
          <p:nvPr/>
        </p:nvPicPr>
        <p:blipFill>
          <a:blip r:embed="rId3"/>
          <a:stretch>
            <a:fillRect/>
          </a:stretch>
        </p:blipFill>
        <p:spPr>
          <a:xfrm>
            <a:off x="4276237" y="543017"/>
            <a:ext cx="4223766" cy="5757771"/>
          </a:xfrm>
          <a:prstGeom prst="rect">
            <a:avLst/>
          </a:prstGeom>
        </p:spPr>
      </p:pic>
      <p:sp>
        <p:nvSpPr>
          <p:cNvPr id="10" name="TextBox 9">
            <a:extLst>
              <a:ext uri="{FF2B5EF4-FFF2-40B4-BE49-F238E27FC236}">
                <a16:creationId xmlns:a16="http://schemas.microsoft.com/office/drawing/2014/main" id="{93F713BD-472F-9143-A000-37129F448788}"/>
              </a:ext>
            </a:extLst>
          </p:cNvPr>
          <p:cNvSpPr txBox="1"/>
          <p:nvPr/>
        </p:nvSpPr>
        <p:spPr>
          <a:xfrm>
            <a:off x="8630728" y="543017"/>
            <a:ext cx="3243750" cy="1815882"/>
          </a:xfrm>
          <a:prstGeom prst="rect">
            <a:avLst/>
          </a:prstGeom>
          <a:noFill/>
        </p:spPr>
        <p:txBody>
          <a:bodyPr wrap="square" rtlCol="0">
            <a:spAutoFit/>
          </a:bodyPr>
          <a:lstStyle/>
          <a:p>
            <a:pPr algn="just"/>
            <a:r>
              <a:rPr lang="en-US" sz="2800" dirty="0"/>
              <a:t>Chemosymbiotic organisms and methanotrophic communities.</a:t>
            </a:r>
          </a:p>
        </p:txBody>
      </p:sp>
      <p:pic>
        <p:nvPicPr>
          <p:cNvPr id="11" name="Picture 10">
            <a:extLst>
              <a:ext uri="{FF2B5EF4-FFF2-40B4-BE49-F238E27FC236}">
                <a16:creationId xmlns:a16="http://schemas.microsoft.com/office/drawing/2014/main" id="{98B2B5C3-0287-E44E-8814-33672A28A2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00003" y="3421902"/>
            <a:ext cx="3505200" cy="2984500"/>
          </a:xfrm>
          <a:prstGeom prst="rect">
            <a:avLst/>
          </a:prstGeom>
        </p:spPr>
      </p:pic>
      <p:sp>
        <p:nvSpPr>
          <p:cNvPr id="12" name="TextBox 11">
            <a:extLst>
              <a:ext uri="{FF2B5EF4-FFF2-40B4-BE49-F238E27FC236}">
                <a16:creationId xmlns:a16="http://schemas.microsoft.com/office/drawing/2014/main" id="{DEEE7F2F-AA00-9942-A3B1-4B128268737E}"/>
              </a:ext>
            </a:extLst>
          </p:cNvPr>
          <p:cNvSpPr txBox="1"/>
          <p:nvPr/>
        </p:nvSpPr>
        <p:spPr>
          <a:xfrm>
            <a:off x="8479320" y="6458047"/>
            <a:ext cx="3647793" cy="307777"/>
          </a:xfrm>
          <a:prstGeom prst="rect">
            <a:avLst/>
          </a:prstGeom>
          <a:noFill/>
        </p:spPr>
        <p:txBody>
          <a:bodyPr wrap="none" rtlCol="0">
            <a:spAutoFit/>
          </a:bodyPr>
          <a:lstStyle/>
          <a:p>
            <a:r>
              <a:rPr lang="en-US" sz="1400" i="1" dirty="0" err="1"/>
              <a:t>Cavalazzi</a:t>
            </a:r>
            <a:r>
              <a:rPr lang="en-US" sz="1400" i="1" dirty="0"/>
              <a:t> et al., 2007 – Sed. Geology 200, 73-80</a:t>
            </a:r>
          </a:p>
        </p:txBody>
      </p:sp>
    </p:spTree>
    <p:extLst>
      <p:ext uri="{BB962C8B-B14F-4D97-AF65-F5344CB8AC3E}">
        <p14:creationId xmlns:p14="http://schemas.microsoft.com/office/powerpoint/2010/main" val="2930059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F0E194-1D56-9B47-8FF7-4ED838D1C561}"/>
              </a:ext>
            </a:extLst>
          </p:cNvPr>
          <p:cNvSpPr txBox="1"/>
          <p:nvPr/>
        </p:nvSpPr>
        <p:spPr>
          <a:xfrm>
            <a:off x="100013" y="6472336"/>
            <a:ext cx="10469469" cy="338554"/>
          </a:xfrm>
          <a:prstGeom prst="rect">
            <a:avLst/>
          </a:prstGeom>
          <a:noFill/>
        </p:spPr>
        <p:txBody>
          <a:bodyPr wrap="none" rtlCol="0">
            <a:spAutoFit/>
          </a:bodyPr>
          <a:lstStyle/>
          <a:p>
            <a:r>
              <a:rPr lang="en-US" sz="1600" i="1" dirty="0"/>
              <a:t>Credits: NOAA Office of Ocean Exploration and Research, 2013 ROV Shakedown and Field Trials in the U.S. Atlantic Canyons.</a:t>
            </a:r>
            <a:r>
              <a:rPr lang="en-US" sz="1600" dirty="0"/>
              <a:t> </a:t>
            </a:r>
            <a:endParaRPr lang="en-US" sz="1600" i="1" dirty="0"/>
          </a:p>
        </p:txBody>
      </p:sp>
      <p:sp>
        <p:nvSpPr>
          <p:cNvPr id="7" name="Rectangle 6">
            <a:extLst>
              <a:ext uri="{FF2B5EF4-FFF2-40B4-BE49-F238E27FC236}">
                <a16:creationId xmlns:a16="http://schemas.microsoft.com/office/drawing/2014/main" id="{A0F8EB92-12D1-8E43-A0B3-7536B2E40CB0}"/>
              </a:ext>
            </a:extLst>
          </p:cNvPr>
          <p:cNvSpPr/>
          <p:nvPr/>
        </p:nvSpPr>
        <p:spPr>
          <a:xfrm>
            <a:off x="42864" y="71440"/>
            <a:ext cx="3117520" cy="369332"/>
          </a:xfrm>
          <a:prstGeom prst="rect">
            <a:avLst/>
          </a:prstGeom>
        </p:spPr>
        <p:txBody>
          <a:bodyPr wrap="none">
            <a:spAutoFit/>
          </a:bodyPr>
          <a:lstStyle/>
          <a:p>
            <a:r>
              <a:rPr lang="en-US" b="1" dirty="0"/>
              <a:t>LINKED TO METHANE SEEPAGE</a:t>
            </a:r>
          </a:p>
        </p:txBody>
      </p:sp>
      <p:pic>
        <p:nvPicPr>
          <p:cNvPr id="2" name="Picture 1">
            <a:extLst>
              <a:ext uri="{FF2B5EF4-FFF2-40B4-BE49-F238E27FC236}">
                <a16:creationId xmlns:a16="http://schemas.microsoft.com/office/drawing/2014/main" id="{E494DDB7-6721-6540-B0CF-FBCA55C0E263}"/>
              </a:ext>
            </a:extLst>
          </p:cNvPr>
          <p:cNvPicPr>
            <a:picLocks noChangeAspect="1"/>
          </p:cNvPicPr>
          <p:nvPr/>
        </p:nvPicPr>
        <p:blipFill>
          <a:blip r:embed="rId2"/>
          <a:stretch>
            <a:fillRect/>
          </a:stretch>
        </p:blipFill>
        <p:spPr>
          <a:xfrm>
            <a:off x="844291" y="512016"/>
            <a:ext cx="10469469" cy="5889076"/>
          </a:xfrm>
          <a:prstGeom prst="rect">
            <a:avLst/>
          </a:prstGeom>
        </p:spPr>
      </p:pic>
    </p:spTree>
    <p:extLst>
      <p:ext uri="{BB962C8B-B14F-4D97-AF65-F5344CB8AC3E}">
        <p14:creationId xmlns:p14="http://schemas.microsoft.com/office/powerpoint/2010/main" val="1224616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B27F4A-73C8-DA47-9C4E-00A8079BFB54}"/>
              </a:ext>
            </a:extLst>
          </p:cNvPr>
          <p:cNvSpPr/>
          <p:nvPr/>
        </p:nvSpPr>
        <p:spPr>
          <a:xfrm>
            <a:off x="161924" y="176897"/>
            <a:ext cx="8639176" cy="369332"/>
          </a:xfrm>
          <a:prstGeom prst="rect">
            <a:avLst/>
          </a:prstGeom>
        </p:spPr>
        <p:txBody>
          <a:bodyPr wrap="square">
            <a:spAutoFit/>
          </a:bodyPr>
          <a:lstStyle/>
          <a:p>
            <a:r>
              <a:rPr lang="en-US" b="1" dirty="0"/>
              <a:t>HIGH POTENTIAL FOR PRESERVATION OF MICROBIAL SIGNATURES</a:t>
            </a:r>
          </a:p>
        </p:txBody>
      </p:sp>
      <p:pic>
        <p:nvPicPr>
          <p:cNvPr id="5" name="Picture 4">
            <a:extLst>
              <a:ext uri="{FF2B5EF4-FFF2-40B4-BE49-F238E27FC236}">
                <a16:creationId xmlns:a16="http://schemas.microsoft.com/office/drawing/2014/main" id="{8D4FA5DB-71D9-574E-AFB1-06F039BD80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1924" y="546228"/>
            <a:ext cx="3667126" cy="5915899"/>
          </a:xfrm>
          <a:prstGeom prst="rect">
            <a:avLst/>
          </a:prstGeom>
        </p:spPr>
      </p:pic>
      <p:sp>
        <p:nvSpPr>
          <p:cNvPr id="6" name="Rectangle 5">
            <a:extLst>
              <a:ext uri="{FF2B5EF4-FFF2-40B4-BE49-F238E27FC236}">
                <a16:creationId xmlns:a16="http://schemas.microsoft.com/office/drawing/2014/main" id="{C8A39E9E-B1E0-F946-9692-CD4C3F31066B}"/>
              </a:ext>
            </a:extLst>
          </p:cNvPr>
          <p:cNvSpPr/>
          <p:nvPr/>
        </p:nvSpPr>
        <p:spPr>
          <a:xfrm>
            <a:off x="161924" y="6488668"/>
            <a:ext cx="4131772" cy="338554"/>
          </a:xfrm>
          <a:prstGeom prst="rect">
            <a:avLst/>
          </a:prstGeom>
        </p:spPr>
        <p:txBody>
          <a:bodyPr wrap="none">
            <a:spAutoFit/>
          </a:bodyPr>
          <a:lstStyle/>
          <a:p>
            <a:r>
              <a:rPr lang="en-US" sz="1600" i="1" dirty="0" err="1"/>
              <a:t>Cavalazzi</a:t>
            </a:r>
            <a:r>
              <a:rPr lang="en-US" sz="1600" i="1" dirty="0"/>
              <a:t> et al. 2007 – Sed. Geology 200, 73–88</a:t>
            </a:r>
            <a:endParaRPr lang="en-US" sz="1600" i="1" dirty="0">
              <a:effectLst/>
            </a:endParaRPr>
          </a:p>
        </p:txBody>
      </p:sp>
      <p:pic>
        <p:nvPicPr>
          <p:cNvPr id="8" name="Picture 7">
            <a:extLst>
              <a:ext uri="{FF2B5EF4-FFF2-40B4-BE49-F238E27FC236}">
                <a16:creationId xmlns:a16="http://schemas.microsoft.com/office/drawing/2014/main" id="{F360BA48-15C8-CB41-8570-C7F9A8D35D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7039" y="546228"/>
            <a:ext cx="6908411" cy="5915899"/>
          </a:xfrm>
          <a:prstGeom prst="rect">
            <a:avLst/>
          </a:prstGeom>
        </p:spPr>
      </p:pic>
      <p:sp>
        <p:nvSpPr>
          <p:cNvPr id="9" name="Rectangle 8">
            <a:extLst>
              <a:ext uri="{FF2B5EF4-FFF2-40B4-BE49-F238E27FC236}">
                <a16:creationId xmlns:a16="http://schemas.microsoft.com/office/drawing/2014/main" id="{B45C6F60-9F0D-B34B-862F-4A4D273273DC}"/>
              </a:ext>
            </a:extLst>
          </p:cNvPr>
          <p:cNvSpPr/>
          <p:nvPr/>
        </p:nvSpPr>
        <p:spPr>
          <a:xfrm>
            <a:off x="4997347" y="6488668"/>
            <a:ext cx="3155544" cy="338554"/>
          </a:xfrm>
          <a:prstGeom prst="rect">
            <a:avLst/>
          </a:prstGeom>
        </p:spPr>
        <p:txBody>
          <a:bodyPr wrap="none">
            <a:spAutoFit/>
          </a:bodyPr>
          <a:lstStyle/>
          <a:p>
            <a:r>
              <a:rPr lang="en-US" sz="1600" i="1" dirty="0" err="1"/>
              <a:t>Cavalazzi</a:t>
            </a:r>
            <a:r>
              <a:rPr lang="en-US" sz="1600" i="1" dirty="0"/>
              <a:t> et al. 2011 – Sed. Geology</a:t>
            </a:r>
            <a:endParaRPr lang="en-US" sz="1600" i="1" dirty="0">
              <a:effectLst/>
            </a:endParaRPr>
          </a:p>
        </p:txBody>
      </p:sp>
    </p:spTree>
    <p:extLst>
      <p:ext uri="{BB962C8B-B14F-4D97-AF65-F5344CB8AC3E}">
        <p14:creationId xmlns:p14="http://schemas.microsoft.com/office/powerpoint/2010/main" val="842372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085B98-45F1-DD4F-BC2A-DA276170DAEA}"/>
              </a:ext>
            </a:extLst>
          </p:cNvPr>
          <p:cNvSpPr txBox="1"/>
          <p:nvPr/>
        </p:nvSpPr>
        <p:spPr>
          <a:xfrm>
            <a:off x="107346" y="892852"/>
            <a:ext cx="11908441" cy="461665"/>
          </a:xfrm>
          <a:prstGeom prst="rect">
            <a:avLst/>
          </a:prstGeom>
          <a:solidFill>
            <a:schemeClr val="accent6">
              <a:lumMod val="40000"/>
              <a:lumOff val="60000"/>
              <a:alpha val="70000"/>
            </a:schemeClr>
          </a:solidFill>
        </p:spPr>
        <p:txBody>
          <a:bodyPr wrap="square" rtlCol="0">
            <a:spAutoFit/>
          </a:bodyPr>
          <a:lstStyle/>
          <a:p>
            <a:r>
              <a:rPr lang="en-US" sz="2400" b="1" dirty="0"/>
              <a:t>4) Processes active on Mars!!</a:t>
            </a:r>
          </a:p>
        </p:txBody>
      </p:sp>
      <p:pic>
        <p:nvPicPr>
          <p:cNvPr id="10" name="Picture 9">
            <a:extLst>
              <a:ext uri="{FF2B5EF4-FFF2-40B4-BE49-F238E27FC236}">
                <a16:creationId xmlns:a16="http://schemas.microsoft.com/office/drawing/2014/main" id="{92425CFE-E76B-0D45-B93F-AE4B9907BD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03340" y="416570"/>
            <a:ext cx="6012447" cy="4567534"/>
          </a:xfrm>
          <a:prstGeom prst="rect">
            <a:avLst/>
          </a:prstGeom>
        </p:spPr>
      </p:pic>
      <p:sp>
        <p:nvSpPr>
          <p:cNvPr id="12" name="TextBox 11">
            <a:extLst>
              <a:ext uri="{FF2B5EF4-FFF2-40B4-BE49-F238E27FC236}">
                <a16:creationId xmlns:a16="http://schemas.microsoft.com/office/drawing/2014/main" id="{7A04A515-6210-B449-BE17-F81C6B266303}"/>
              </a:ext>
            </a:extLst>
          </p:cNvPr>
          <p:cNvSpPr txBox="1"/>
          <p:nvPr/>
        </p:nvSpPr>
        <p:spPr>
          <a:xfrm>
            <a:off x="7828141" y="100713"/>
            <a:ext cx="4187646" cy="369332"/>
          </a:xfrm>
          <a:prstGeom prst="rect">
            <a:avLst/>
          </a:prstGeom>
          <a:noFill/>
        </p:spPr>
        <p:txBody>
          <a:bodyPr wrap="square" rtlCol="0">
            <a:spAutoFit/>
          </a:bodyPr>
          <a:lstStyle/>
          <a:p>
            <a:r>
              <a:rPr lang="en-US" i="1" dirty="0"/>
              <a:t>Credits: Franchi et al., 2014 – PSS 92, 34-48</a:t>
            </a:r>
          </a:p>
        </p:txBody>
      </p:sp>
      <p:pic>
        <p:nvPicPr>
          <p:cNvPr id="3" name="Picture 2">
            <a:extLst>
              <a:ext uri="{FF2B5EF4-FFF2-40B4-BE49-F238E27FC236}">
                <a16:creationId xmlns:a16="http://schemas.microsoft.com/office/drawing/2014/main" id="{7C20E72C-F091-2B4C-B8A3-0777F6425D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9126"/>
          <a:stretch/>
        </p:blipFill>
        <p:spPr>
          <a:xfrm>
            <a:off x="1728787" y="4087356"/>
            <a:ext cx="8443913" cy="2711541"/>
          </a:xfrm>
          <a:prstGeom prst="rect">
            <a:avLst/>
          </a:prstGeom>
        </p:spPr>
      </p:pic>
      <p:pic>
        <p:nvPicPr>
          <p:cNvPr id="14" name="Picture 13">
            <a:extLst>
              <a:ext uri="{FF2B5EF4-FFF2-40B4-BE49-F238E27FC236}">
                <a16:creationId xmlns:a16="http://schemas.microsoft.com/office/drawing/2014/main" id="{F02918BA-6F6C-2A42-A402-4BC7C80D8D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062" y="2563464"/>
            <a:ext cx="5858650" cy="2420640"/>
          </a:xfrm>
          <a:prstGeom prst="rect">
            <a:avLst/>
          </a:prstGeom>
        </p:spPr>
      </p:pic>
      <p:pic>
        <p:nvPicPr>
          <p:cNvPr id="16" name="Picture 15">
            <a:extLst>
              <a:ext uri="{FF2B5EF4-FFF2-40B4-BE49-F238E27FC236}">
                <a16:creationId xmlns:a16="http://schemas.microsoft.com/office/drawing/2014/main" id="{A5B790BC-9894-8B42-BAE9-EF9C1EE077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346" y="1646967"/>
            <a:ext cx="9402336" cy="1117961"/>
          </a:xfrm>
          <a:prstGeom prst="rect">
            <a:avLst/>
          </a:prstGeom>
        </p:spPr>
      </p:pic>
      <p:sp>
        <p:nvSpPr>
          <p:cNvPr id="11" name="TextBox 10">
            <a:extLst>
              <a:ext uri="{FF2B5EF4-FFF2-40B4-BE49-F238E27FC236}">
                <a16:creationId xmlns:a16="http://schemas.microsoft.com/office/drawing/2014/main" id="{9F637D1F-3BDF-DE48-AEAC-8D765FB10BA5}"/>
              </a:ext>
            </a:extLst>
          </p:cNvPr>
          <p:cNvSpPr txBox="1"/>
          <p:nvPr/>
        </p:nvSpPr>
        <p:spPr>
          <a:xfrm>
            <a:off x="107347" y="185738"/>
            <a:ext cx="4956678" cy="461665"/>
          </a:xfrm>
          <a:prstGeom prst="rect">
            <a:avLst/>
          </a:prstGeom>
          <a:noFill/>
        </p:spPr>
        <p:txBody>
          <a:bodyPr wrap="none" rtlCol="0">
            <a:spAutoFit/>
          </a:bodyPr>
          <a:lstStyle/>
          <a:p>
            <a:r>
              <a:rPr lang="en-US" sz="2400" b="1" dirty="0"/>
              <a:t>Why the </a:t>
            </a:r>
            <a:r>
              <a:rPr lang="en-US" sz="2400" b="1" dirty="0" err="1"/>
              <a:t>Kess</a:t>
            </a:r>
            <a:r>
              <a:rPr lang="en-US" sz="2400" b="1" dirty="0"/>
              <a:t> </a:t>
            </a:r>
            <a:r>
              <a:rPr lang="en-US" sz="2400" b="1" dirty="0" err="1"/>
              <a:t>Kess</a:t>
            </a:r>
            <a:r>
              <a:rPr lang="en-US" sz="2400" b="1" dirty="0"/>
              <a:t> are so interesting?</a:t>
            </a:r>
          </a:p>
        </p:txBody>
      </p:sp>
    </p:spTree>
    <p:extLst>
      <p:ext uri="{BB962C8B-B14F-4D97-AF65-F5344CB8AC3E}">
        <p14:creationId xmlns:p14="http://schemas.microsoft.com/office/powerpoint/2010/main" val="25167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9DA2A5-A3B9-DA40-B028-5A819F253A28}"/>
              </a:ext>
            </a:extLst>
          </p:cNvPr>
          <p:cNvSpPr txBox="1"/>
          <p:nvPr/>
        </p:nvSpPr>
        <p:spPr>
          <a:xfrm>
            <a:off x="6735407" y="302180"/>
            <a:ext cx="1904367" cy="369332"/>
          </a:xfrm>
          <a:prstGeom prst="rect">
            <a:avLst/>
          </a:prstGeom>
          <a:noFill/>
        </p:spPr>
        <p:txBody>
          <a:bodyPr wrap="none" rtlCol="0">
            <a:spAutoFit/>
          </a:bodyPr>
          <a:lstStyle/>
          <a:p>
            <a:r>
              <a:rPr lang="en-US" b="1" i="1" dirty="0" err="1"/>
              <a:t>Kess</a:t>
            </a:r>
            <a:r>
              <a:rPr lang="en-US" b="1" i="1" dirty="0"/>
              <a:t> </a:t>
            </a:r>
            <a:r>
              <a:rPr lang="en-US" b="1" i="1" dirty="0" err="1"/>
              <a:t>Kess</a:t>
            </a:r>
            <a:r>
              <a:rPr lang="en-US" b="1" i="1" dirty="0"/>
              <a:t> mounds</a:t>
            </a:r>
          </a:p>
        </p:txBody>
      </p:sp>
      <p:sp>
        <p:nvSpPr>
          <p:cNvPr id="4" name="TextBox 3">
            <a:extLst>
              <a:ext uri="{FF2B5EF4-FFF2-40B4-BE49-F238E27FC236}">
                <a16:creationId xmlns:a16="http://schemas.microsoft.com/office/drawing/2014/main" id="{FB403840-AEE3-574C-B30C-3939AECAF0FC}"/>
              </a:ext>
            </a:extLst>
          </p:cNvPr>
          <p:cNvSpPr txBox="1"/>
          <p:nvPr/>
        </p:nvSpPr>
        <p:spPr>
          <a:xfrm>
            <a:off x="6678255" y="3445431"/>
            <a:ext cx="2473049" cy="369332"/>
          </a:xfrm>
          <a:prstGeom prst="rect">
            <a:avLst/>
          </a:prstGeom>
          <a:noFill/>
        </p:spPr>
        <p:txBody>
          <a:bodyPr wrap="none" rtlCol="0">
            <a:spAutoFit/>
          </a:bodyPr>
          <a:lstStyle/>
          <a:p>
            <a:r>
              <a:rPr lang="en-US" b="1" i="1" dirty="0"/>
              <a:t>Makgadikgadi salt pans</a:t>
            </a:r>
          </a:p>
        </p:txBody>
      </p:sp>
      <p:pic>
        <p:nvPicPr>
          <p:cNvPr id="5" name="Picture 4">
            <a:extLst>
              <a:ext uri="{FF2B5EF4-FFF2-40B4-BE49-F238E27FC236}">
                <a16:creationId xmlns:a16="http://schemas.microsoft.com/office/drawing/2014/main" id="{284ECA54-093D-6B4A-8A19-D31339C9EF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009" y="317286"/>
            <a:ext cx="6294804" cy="6357753"/>
          </a:xfrm>
          <a:prstGeom prst="rect">
            <a:avLst/>
          </a:prstGeom>
        </p:spPr>
      </p:pic>
      <p:sp>
        <p:nvSpPr>
          <p:cNvPr id="8" name="5-Point Star 7">
            <a:extLst>
              <a:ext uri="{FF2B5EF4-FFF2-40B4-BE49-F238E27FC236}">
                <a16:creationId xmlns:a16="http://schemas.microsoft.com/office/drawing/2014/main" id="{CDA1DB1C-F932-3F45-9986-FF3688D9B4F7}"/>
              </a:ext>
            </a:extLst>
          </p:cNvPr>
          <p:cNvSpPr>
            <a:spLocks noChangeAspect="1"/>
          </p:cNvSpPr>
          <p:nvPr/>
        </p:nvSpPr>
        <p:spPr>
          <a:xfrm>
            <a:off x="3724275" y="5089827"/>
            <a:ext cx="471487" cy="47148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6B6E833-FF6D-E54C-8290-49DB65199D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8255" y="3814763"/>
            <a:ext cx="5327841" cy="2860276"/>
          </a:xfrm>
          <a:prstGeom prst="rect">
            <a:avLst/>
          </a:prstGeom>
          <a:ln>
            <a:solidFill>
              <a:schemeClr val="tx1"/>
            </a:solidFill>
          </a:ln>
        </p:spPr>
      </p:pic>
      <p:pic>
        <p:nvPicPr>
          <p:cNvPr id="11" name="Picture 10">
            <a:extLst>
              <a:ext uri="{FF2B5EF4-FFF2-40B4-BE49-F238E27FC236}">
                <a16:creationId xmlns:a16="http://schemas.microsoft.com/office/drawing/2014/main" id="{D935CD8C-2723-1D49-B8AE-8F492AE34FCB}"/>
              </a:ext>
            </a:extLst>
          </p:cNvPr>
          <p:cNvPicPr>
            <a:picLocks noChangeAspect="1"/>
          </p:cNvPicPr>
          <p:nvPr/>
        </p:nvPicPr>
        <p:blipFill>
          <a:blip r:embed="rId4" cstate="email">
            <a:alphaModFix amt="30000"/>
            <a:extLst>
              <a:ext uri="{28A0092B-C50C-407E-A947-70E740481C1C}">
                <a14:useLocalDpi xmlns:a14="http://schemas.microsoft.com/office/drawing/2010/main"/>
              </a:ext>
            </a:extLst>
          </a:blip>
          <a:stretch>
            <a:fillRect/>
          </a:stretch>
        </p:blipFill>
        <p:spPr>
          <a:xfrm>
            <a:off x="6678254" y="680512"/>
            <a:ext cx="5327841" cy="2807291"/>
          </a:xfrm>
          <a:prstGeom prst="rect">
            <a:avLst/>
          </a:prstGeom>
        </p:spPr>
      </p:pic>
    </p:spTree>
    <p:extLst>
      <p:ext uri="{BB962C8B-B14F-4D97-AF65-F5344CB8AC3E}">
        <p14:creationId xmlns:p14="http://schemas.microsoft.com/office/powerpoint/2010/main" val="192176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48255A-2447-8B4C-B1F1-BB69C6489C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58994"/>
            <a:ext cx="4182256" cy="5940012"/>
          </a:xfrm>
          <a:prstGeom prst="rect">
            <a:avLst/>
          </a:prstGeom>
        </p:spPr>
      </p:pic>
      <p:pic>
        <p:nvPicPr>
          <p:cNvPr id="4" name="Picture 3">
            <a:extLst>
              <a:ext uri="{FF2B5EF4-FFF2-40B4-BE49-F238E27FC236}">
                <a16:creationId xmlns:a16="http://schemas.microsoft.com/office/drawing/2014/main" id="{C0A7B3B7-613B-E041-97F3-9D55C4071B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4840" y="213083"/>
            <a:ext cx="6002390" cy="3734948"/>
          </a:xfrm>
          <a:prstGeom prst="rect">
            <a:avLst/>
          </a:prstGeom>
        </p:spPr>
      </p:pic>
      <p:sp>
        <p:nvSpPr>
          <p:cNvPr id="6" name="TextBox 5">
            <a:extLst>
              <a:ext uri="{FF2B5EF4-FFF2-40B4-BE49-F238E27FC236}">
                <a16:creationId xmlns:a16="http://schemas.microsoft.com/office/drawing/2014/main" id="{FD39DEB1-144A-3B4F-B2FF-CC4EDE214608}"/>
              </a:ext>
            </a:extLst>
          </p:cNvPr>
          <p:cNvSpPr txBox="1"/>
          <p:nvPr/>
        </p:nvSpPr>
        <p:spPr>
          <a:xfrm>
            <a:off x="4414840" y="3948031"/>
            <a:ext cx="7543798" cy="2954655"/>
          </a:xfrm>
          <a:prstGeom prst="rect">
            <a:avLst/>
          </a:prstGeom>
          <a:noFill/>
        </p:spPr>
        <p:txBody>
          <a:bodyPr wrap="square" rtlCol="0">
            <a:spAutoFit/>
          </a:bodyPr>
          <a:lstStyle/>
          <a:p>
            <a:pPr algn="just"/>
            <a:r>
              <a:rPr lang="en-US" sz="2000" dirty="0"/>
              <a:t>The Makgadikgadi Pans in Botswana are good candidates for astrobiological studies because they have characteristics that can be compared to Martian ones, </a:t>
            </a:r>
            <a:r>
              <a:rPr lang="en-US" sz="2000" dirty="0" err="1"/>
              <a:t>e.g</a:t>
            </a:r>
            <a:r>
              <a:rPr lang="en-US" sz="2000" dirty="0"/>
              <a:t> :</a:t>
            </a:r>
          </a:p>
          <a:p>
            <a:r>
              <a:rPr lang="en-US" sz="2000" b="1" dirty="0"/>
              <a:t>UV radiations  – Mars surface is bombarded by radiations</a:t>
            </a:r>
          </a:p>
          <a:p>
            <a:r>
              <a:rPr lang="en-US" sz="2000" b="1" dirty="0"/>
              <a:t>Hypersaline environment - playa deposits on Mars</a:t>
            </a:r>
          </a:p>
          <a:p>
            <a:r>
              <a:rPr lang="en-US" sz="2000" b="1" dirty="0"/>
              <a:t>Morphologies similar to ELDs</a:t>
            </a:r>
          </a:p>
          <a:p>
            <a:r>
              <a:rPr lang="en-US" sz="2000" b="1" dirty="0"/>
              <a:t>Groundwater upwelling + evaporation</a:t>
            </a:r>
          </a:p>
          <a:p>
            <a:r>
              <a:rPr lang="en-US" sz="2000" b="1" dirty="0"/>
              <a:t>Morphologies due to aeolian erosion</a:t>
            </a:r>
          </a:p>
          <a:p>
            <a:r>
              <a:rPr lang="en-US" sz="2000" b="1" dirty="0"/>
              <a:t>Fossil drainage systems</a:t>
            </a:r>
          </a:p>
        </p:txBody>
      </p:sp>
    </p:spTree>
    <p:extLst>
      <p:ext uri="{BB962C8B-B14F-4D97-AF65-F5344CB8AC3E}">
        <p14:creationId xmlns:p14="http://schemas.microsoft.com/office/powerpoint/2010/main" val="2380590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667C04-88AC-1847-AC48-7AEA83E36B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B2B0AE08-1410-F541-A6BE-B72DB66601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583" y="3959390"/>
            <a:ext cx="3944067" cy="2622385"/>
          </a:xfrm>
          <a:prstGeom prst="rect">
            <a:avLst/>
          </a:prstGeom>
          <a:ln>
            <a:solidFill>
              <a:schemeClr val="tx1"/>
            </a:solidFill>
          </a:ln>
        </p:spPr>
      </p:pic>
      <p:pic>
        <p:nvPicPr>
          <p:cNvPr id="7" name="Picture 6">
            <a:extLst>
              <a:ext uri="{FF2B5EF4-FFF2-40B4-BE49-F238E27FC236}">
                <a16:creationId xmlns:a16="http://schemas.microsoft.com/office/drawing/2014/main" id="{6160784D-4726-854D-BD68-6F5C6E438F6E}"/>
              </a:ext>
            </a:extLst>
          </p:cNvPr>
          <p:cNvPicPr>
            <a:picLocks noChangeAspect="1"/>
          </p:cNvPicPr>
          <p:nvPr/>
        </p:nvPicPr>
        <p:blipFill>
          <a:blip r:embed="rId5"/>
          <a:stretch>
            <a:fillRect/>
          </a:stretch>
        </p:blipFill>
        <p:spPr>
          <a:xfrm>
            <a:off x="6915150" y="0"/>
            <a:ext cx="5276850" cy="5613670"/>
          </a:xfrm>
          <a:prstGeom prst="rect">
            <a:avLst/>
          </a:prstGeom>
        </p:spPr>
      </p:pic>
      <p:sp>
        <p:nvSpPr>
          <p:cNvPr id="8" name="Rectangle 7">
            <a:extLst>
              <a:ext uri="{FF2B5EF4-FFF2-40B4-BE49-F238E27FC236}">
                <a16:creationId xmlns:a16="http://schemas.microsoft.com/office/drawing/2014/main" id="{096A1EE5-FDAD-2445-94D2-7E93FB9B8E01}"/>
              </a:ext>
            </a:extLst>
          </p:cNvPr>
          <p:cNvSpPr/>
          <p:nvPr/>
        </p:nvSpPr>
        <p:spPr>
          <a:xfrm>
            <a:off x="113583" y="172522"/>
            <a:ext cx="2278252" cy="400110"/>
          </a:xfrm>
          <a:prstGeom prst="rect">
            <a:avLst/>
          </a:prstGeom>
          <a:solidFill>
            <a:schemeClr val="bg1"/>
          </a:solidFill>
        </p:spPr>
        <p:txBody>
          <a:bodyPr wrap="none">
            <a:spAutoFit/>
          </a:bodyPr>
          <a:lstStyle/>
          <a:p>
            <a:r>
              <a:rPr lang="en-US" sz="2000" b="1" dirty="0"/>
              <a:t>Strong UV radiation</a:t>
            </a:r>
          </a:p>
        </p:txBody>
      </p:sp>
    </p:spTree>
    <p:extLst>
      <p:ext uri="{BB962C8B-B14F-4D97-AF65-F5344CB8AC3E}">
        <p14:creationId xmlns:p14="http://schemas.microsoft.com/office/powerpoint/2010/main" val="3161116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EAEF28-D696-6C43-830B-6F972E5142C9}"/>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75674" y="1042991"/>
            <a:ext cx="11739217" cy="5621338"/>
          </a:xfrm>
          <a:prstGeom prst="rect">
            <a:avLst/>
          </a:prstGeom>
        </p:spPr>
      </p:pic>
      <p:sp>
        <p:nvSpPr>
          <p:cNvPr id="4" name="TextBox 3">
            <a:extLst>
              <a:ext uri="{FF2B5EF4-FFF2-40B4-BE49-F238E27FC236}">
                <a16:creationId xmlns:a16="http://schemas.microsoft.com/office/drawing/2014/main" id="{167FBC9E-52CA-4347-B3B6-7D047690816F}"/>
              </a:ext>
            </a:extLst>
          </p:cNvPr>
          <p:cNvSpPr txBox="1"/>
          <p:nvPr/>
        </p:nvSpPr>
        <p:spPr>
          <a:xfrm>
            <a:off x="175674" y="385763"/>
            <a:ext cx="2343014" cy="523220"/>
          </a:xfrm>
          <a:prstGeom prst="rect">
            <a:avLst/>
          </a:prstGeom>
          <a:noFill/>
        </p:spPr>
        <p:txBody>
          <a:bodyPr wrap="none" rtlCol="0">
            <a:spAutoFit/>
          </a:bodyPr>
          <a:lstStyle/>
          <a:p>
            <a:r>
              <a:rPr lang="en-US" sz="2800" dirty="0"/>
              <a:t>Mars or Earth?</a:t>
            </a:r>
          </a:p>
        </p:txBody>
      </p:sp>
      <p:pic>
        <p:nvPicPr>
          <p:cNvPr id="5" name="Picture 4">
            <a:extLst>
              <a:ext uri="{FF2B5EF4-FFF2-40B4-BE49-F238E27FC236}">
                <a16:creationId xmlns:a16="http://schemas.microsoft.com/office/drawing/2014/main" id="{7B254894-49BE-F741-AC0B-160A269B19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0664" y="647373"/>
            <a:ext cx="1207524" cy="1207524"/>
          </a:xfrm>
          <a:prstGeom prst="ellipse">
            <a:avLst/>
          </a:prstGeom>
        </p:spPr>
      </p:pic>
    </p:spTree>
    <p:extLst>
      <p:ext uri="{BB962C8B-B14F-4D97-AF65-F5344CB8AC3E}">
        <p14:creationId xmlns:p14="http://schemas.microsoft.com/office/powerpoint/2010/main" val="189988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D6D701-48D7-B94D-9E2D-AD7E03130F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3602" y="426765"/>
            <a:ext cx="8755065" cy="6431235"/>
          </a:xfrm>
          <a:prstGeom prst="rect">
            <a:avLst/>
          </a:prstGeom>
        </p:spPr>
      </p:pic>
      <p:sp>
        <p:nvSpPr>
          <p:cNvPr id="5" name="TextBox 4">
            <a:extLst>
              <a:ext uri="{FF2B5EF4-FFF2-40B4-BE49-F238E27FC236}">
                <a16:creationId xmlns:a16="http://schemas.microsoft.com/office/drawing/2014/main" id="{C6317458-1565-7940-BFAA-451C831F9B7A}"/>
              </a:ext>
            </a:extLst>
          </p:cNvPr>
          <p:cNvSpPr txBox="1"/>
          <p:nvPr/>
        </p:nvSpPr>
        <p:spPr>
          <a:xfrm>
            <a:off x="148311" y="724984"/>
            <a:ext cx="4895177" cy="830997"/>
          </a:xfrm>
          <a:prstGeom prst="rect">
            <a:avLst/>
          </a:prstGeom>
          <a:solidFill>
            <a:schemeClr val="bg1"/>
          </a:solidFill>
          <a:ln>
            <a:solidFill>
              <a:schemeClr val="tx1"/>
            </a:solidFill>
          </a:ln>
        </p:spPr>
        <p:txBody>
          <a:bodyPr wrap="square" rtlCol="0">
            <a:spAutoFit/>
          </a:bodyPr>
          <a:lstStyle/>
          <a:p>
            <a:pPr algn="just"/>
            <a:r>
              <a:rPr lang="en-US" sz="2400" b="1" dirty="0"/>
              <a:t>What is the process that forms these morphologies in the pans?</a:t>
            </a:r>
          </a:p>
        </p:txBody>
      </p:sp>
      <p:sp>
        <p:nvSpPr>
          <p:cNvPr id="6" name="TextBox 5">
            <a:extLst>
              <a:ext uri="{FF2B5EF4-FFF2-40B4-BE49-F238E27FC236}">
                <a16:creationId xmlns:a16="http://schemas.microsoft.com/office/drawing/2014/main" id="{3CA21875-7E05-1840-A56E-5AEAEEBE79AB}"/>
              </a:ext>
            </a:extLst>
          </p:cNvPr>
          <p:cNvSpPr txBox="1"/>
          <p:nvPr/>
        </p:nvSpPr>
        <p:spPr>
          <a:xfrm>
            <a:off x="6949981" y="724985"/>
            <a:ext cx="5080000" cy="830997"/>
          </a:xfrm>
          <a:prstGeom prst="rect">
            <a:avLst/>
          </a:prstGeom>
          <a:solidFill>
            <a:schemeClr val="bg1"/>
          </a:solidFill>
          <a:ln>
            <a:solidFill>
              <a:schemeClr val="tx1"/>
            </a:solidFill>
          </a:ln>
        </p:spPr>
        <p:txBody>
          <a:bodyPr wrap="square" rtlCol="0">
            <a:spAutoFit/>
          </a:bodyPr>
          <a:lstStyle/>
          <a:p>
            <a:pPr algn="just"/>
            <a:r>
              <a:rPr lang="en-US" sz="2400" b="1" dirty="0"/>
              <a:t>Why the terrestrial mounds look like those on Mars?</a:t>
            </a:r>
          </a:p>
        </p:txBody>
      </p:sp>
      <p:sp>
        <p:nvSpPr>
          <p:cNvPr id="7" name="TextBox 6">
            <a:extLst>
              <a:ext uri="{FF2B5EF4-FFF2-40B4-BE49-F238E27FC236}">
                <a16:creationId xmlns:a16="http://schemas.microsoft.com/office/drawing/2014/main" id="{2051F0F6-F082-2440-A19A-F27491BAE431}"/>
              </a:ext>
            </a:extLst>
          </p:cNvPr>
          <p:cNvSpPr txBox="1"/>
          <p:nvPr/>
        </p:nvSpPr>
        <p:spPr>
          <a:xfrm>
            <a:off x="2014533" y="5330371"/>
            <a:ext cx="8296959" cy="769441"/>
          </a:xfrm>
          <a:prstGeom prst="rect">
            <a:avLst/>
          </a:prstGeom>
          <a:solidFill>
            <a:schemeClr val="bg1"/>
          </a:solidFill>
          <a:ln>
            <a:solidFill>
              <a:schemeClr val="tx1"/>
            </a:solidFill>
          </a:ln>
        </p:spPr>
        <p:txBody>
          <a:bodyPr wrap="square" rtlCol="0">
            <a:spAutoFit/>
          </a:bodyPr>
          <a:lstStyle/>
          <a:p>
            <a:pPr algn="ctr"/>
            <a:r>
              <a:rPr lang="en-US" sz="4400" b="1" dirty="0">
                <a:solidFill>
                  <a:schemeClr val="accent1"/>
                </a:solidFill>
              </a:rPr>
              <a:t>What role plays the groundwater?</a:t>
            </a:r>
          </a:p>
        </p:txBody>
      </p:sp>
      <p:sp>
        <p:nvSpPr>
          <p:cNvPr id="8" name="Rectangle 7">
            <a:extLst>
              <a:ext uri="{FF2B5EF4-FFF2-40B4-BE49-F238E27FC236}">
                <a16:creationId xmlns:a16="http://schemas.microsoft.com/office/drawing/2014/main" id="{C7FEBD76-676C-0748-9F23-57A60E43F82B}"/>
              </a:ext>
            </a:extLst>
          </p:cNvPr>
          <p:cNvSpPr/>
          <p:nvPr/>
        </p:nvSpPr>
        <p:spPr>
          <a:xfrm>
            <a:off x="148311" y="109920"/>
            <a:ext cx="4529766" cy="461665"/>
          </a:xfrm>
          <a:prstGeom prst="rect">
            <a:avLst/>
          </a:prstGeom>
          <a:solidFill>
            <a:schemeClr val="bg1"/>
          </a:solidFill>
        </p:spPr>
        <p:txBody>
          <a:bodyPr wrap="none">
            <a:spAutoFit/>
          </a:bodyPr>
          <a:lstStyle/>
          <a:p>
            <a:r>
              <a:rPr lang="en-US" sz="2400" b="1" dirty="0"/>
              <a:t>MORPHOLOGIES SIMILAR TO ELDs</a:t>
            </a:r>
          </a:p>
        </p:txBody>
      </p:sp>
    </p:spTree>
    <p:extLst>
      <p:ext uri="{BB962C8B-B14F-4D97-AF65-F5344CB8AC3E}">
        <p14:creationId xmlns:p14="http://schemas.microsoft.com/office/powerpoint/2010/main" val="4192859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F8CE10-8EA2-2E43-A0B2-B1FA2D2D77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169"/>
            <a:ext cx="12192000" cy="6919647"/>
          </a:xfrm>
          <a:prstGeom prst="rect">
            <a:avLst/>
          </a:prstGeom>
        </p:spPr>
      </p:pic>
      <p:pic>
        <p:nvPicPr>
          <p:cNvPr id="4" name="Picture 3">
            <a:extLst>
              <a:ext uri="{FF2B5EF4-FFF2-40B4-BE49-F238E27FC236}">
                <a16:creationId xmlns:a16="http://schemas.microsoft.com/office/drawing/2014/main" id="{46CF37C3-E72E-3B4B-B764-632E4E284E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5231" y="429896"/>
            <a:ext cx="5425593" cy="4174761"/>
          </a:xfrm>
          <a:prstGeom prst="rect">
            <a:avLst/>
          </a:prstGeom>
        </p:spPr>
      </p:pic>
      <p:sp>
        <p:nvSpPr>
          <p:cNvPr id="6" name="Right Arrow 5">
            <a:extLst>
              <a:ext uri="{FF2B5EF4-FFF2-40B4-BE49-F238E27FC236}">
                <a16:creationId xmlns:a16="http://schemas.microsoft.com/office/drawing/2014/main" id="{3DB7541B-FAB5-6847-92CB-DBF358A109D8}"/>
              </a:ext>
            </a:extLst>
          </p:cNvPr>
          <p:cNvSpPr/>
          <p:nvPr/>
        </p:nvSpPr>
        <p:spPr>
          <a:xfrm rot="2245276">
            <a:off x="3412671" y="1110343"/>
            <a:ext cx="849086" cy="751114"/>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6">
            <a:extLst>
              <a:ext uri="{FF2B5EF4-FFF2-40B4-BE49-F238E27FC236}">
                <a16:creationId xmlns:a16="http://schemas.microsoft.com/office/drawing/2014/main" id="{E56C4D0D-7431-934A-A105-11D34A56C6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880" y="5579036"/>
            <a:ext cx="1207524" cy="1207524"/>
          </a:xfrm>
          <a:prstGeom prst="ellipse">
            <a:avLst/>
          </a:prstGeom>
        </p:spPr>
      </p:pic>
    </p:spTree>
    <p:extLst>
      <p:ext uri="{BB962C8B-B14F-4D97-AF65-F5344CB8AC3E}">
        <p14:creationId xmlns:p14="http://schemas.microsoft.com/office/powerpoint/2010/main" val="1253281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EFBB19-1B55-EF45-A4C4-90110DDCC8CE}"/>
              </a:ext>
            </a:extLst>
          </p:cNvPr>
          <p:cNvSpPr txBox="1"/>
          <p:nvPr/>
        </p:nvSpPr>
        <p:spPr>
          <a:xfrm>
            <a:off x="254832" y="254833"/>
            <a:ext cx="11737299" cy="2308324"/>
          </a:xfrm>
          <a:prstGeom prst="rect">
            <a:avLst/>
          </a:prstGeom>
          <a:noFill/>
        </p:spPr>
        <p:txBody>
          <a:bodyPr wrap="square" rtlCol="0">
            <a:spAutoFit/>
          </a:bodyPr>
          <a:lstStyle/>
          <a:p>
            <a:pPr algn="just"/>
            <a:r>
              <a:rPr lang="en-US" sz="2400" b="1" dirty="0">
                <a:sym typeface="Wingdings" pitchFamily="2" charset="2"/>
              </a:rPr>
              <a:t>Definition of terrestrial analogue:</a:t>
            </a:r>
          </a:p>
          <a:p>
            <a:pPr algn="just"/>
            <a:endParaRPr lang="en-US" sz="2400" b="1" dirty="0">
              <a:sym typeface="Wingdings" pitchFamily="2" charset="2"/>
            </a:endParaRPr>
          </a:p>
          <a:p>
            <a:pPr algn="just"/>
            <a:r>
              <a:rPr lang="en-US" sz="2400" b="1" i="1" dirty="0"/>
              <a:t>Some places on Earth are so </a:t>
            </a:r>
            <a:r>
              <a:rPr lang="en-US" sz="2400" b="1" i="1" dirty="0">
                <a:solidFill>
                  <a:srgbClr val="FF0000"/>
                </a:solidFill>
              </a:rPr>
              <a:t>extreme</a:t>
            </a:r>
            <a:r>
              <a:rPr lang="en-US" sz="2400" b="1" i="1" dirty="0"/>
              <a:t> that scientists use them as stand-ins to study harsh environments on other worlds. These locations are called planetary analogs because they are similar, or analogous, to Earth's Moon, Mars, asteroids – and even exoplanets – planets that orbit other stars.</a:t>
            </a:r>
            <a:r>
              <a:rPr lang="en-US" sz="2400" b="1" i="1" dirty="0">
                <a:sym typeface="Wingdings" pitchFamily="2" charset="2"/>
              </a:rPr>
              <a:t> [NASA.GOV]</a:t>
            </a:r>
            <a:endParaRPr lang="en-US" sz="2400" b="1" i="1" dirty="0"/>
          </a:p>
        </p:txBody>
      </p:sp>
      <p:graphicFrame>
        <p:nvGraphicFramePr>
          <p:cNvPr id="7" name="Diagram 6">
            <a:extLst>
              <a:ext uri="{FF2B5EF4-FFF2-40B4-BE49-F238E27FC236}">
                <a16:creationId xmlns:a16="http://schemas.microsoft.com/office/drawing/2014/main" id="{4554ADEB-AC41-E448-8DDE-4FC035BF52A4}"/>
              </a:ext>
            </a:extLst>
          </p:cNvPr>
          <p:cNvGraphicFramePr/>
          <p:nvPr>
            <p:extLst>
              <p:ext uri="{D42A27DB-BD31-4B8C-83A1-F6EECF244321}">
                <p14:modId xmlns:p14="http://schemas.microsoft.com/office/powerpoint/2010/main" val="4014745465"/>
              </p:ext>
            </p:extLst>
          </p:nvPr>
        </p:nvGraphicFramePr>
        <p:xfrm>
          <a:off x="254830" y="2459868"/>
          <a:ext cx="11604233" cy="5324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92AD3327-FC42-EB47-A684-0090AF0812D8}"/>
              </a:ext>
            </a:extLst>
          </p:cNvPr>
          <p:cNvSpPr txBox="1"/>
          <p:nvPr/>
        </p:nvSpPr>
        <p:spPr>
          <a:xfrm>
            <a:off x="254830" y="5936566"/>
            <a:ext cx="3918060" cy="461665"/>
          </a:xfrm>
          <a:prstGeom prst="rect">
            <a:avLst/>
          </a:prstGeom>
          <a:noFill/>
        </p:spPr>
        <p:txBody>
          <a:bodyPr wrap="none" rtlCol="0">
            <a:spAutoFit/>
          </a:bodyPr>
          <a:lstStyle/>
          <a:p>
            <a:r>
              <a:rPr lang="en-US" sz="2400" dirty="0"/>
              <a:t>…BUT THERE IS MUCH MORE!</a:t>
            </a:r>
          </a:p>
        </p:txBody>
      </p:sp>
      <p:sp>
        <p:nvSpPr>
          <p:cNvPr id="9" name="TextBox 8">
            <a:extLst>
              <a:ext uri="{FF2B5EF4-FFF2-40B4-BE49-F238E27FC236}">
                <a16:creationId xmlns:a16="http://schemas.microsoft.com/office/drawing/2014/main" id="{C8F54BC2-0114-AF41-831B-C285CFC8644D}"/>
              </a:ext>
            </a:extLst>
          </p:cNvPr>
          <p:cNvSpPr txBox="1"/>
          <p:nvPr/>
        </p:nvSpPr>
        <p:spPr>
          <a:xfrm>
            <a:off x="3480930" y="2984046"/>
            <a:ext cx="5285101" cy="646331"/>
          </a:xfrm>
          <a:prstGeom prst="rect">
            <a:avLst/>
          </a:prstGeom>
          <a:solidFill>
            <a:schemeClr val="bg1"/>
          </a:solidFill>
          <a:ln>
            <a:solidFill>
              <a:srgbClr val="FF0000"/>
            </a:solidFill>
          </a:ln>
        </p:spPr>
        <p:txBody>
          <a:bodyPr wrap="none" rtlCol="0">
            <a:spAutoFit/>
          </a:bodyPr>
          <a:lstStyle/>
          <a:p>
            <a:r>
              <a:rPr lang="en-US" sz="3600" b="1" dirty="0">
                <a:solidFill>
                  <a:srgbClr val="FF0000"/>
                </a:solidFill>
              </a:rPr>
              <a:t>EXTREME ENVIRONMENTS</a:t>
            </a:r>
          </a:p>
        </p:txBody>
      </p:sp>
    </p:spTree>
    <p:extLst>
      <p:ext uri="{BB962C8B-B14F-4D97-AF65-F5344CB8AC3E}">
        <p14:creationId xmlns:p14="http://schemas.microsoft.com/office/powerpoint/2010/main" val="2351949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3F18D-86AF-574C-A149-4B09A447CBA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9901" y="791198"/>
            <a:ext cx="5941853" cy="4572001"/>
          </a:xfrm>
          <a:prstGeom prst="rect">
            <a:avLst/>
          </a:prstGeom>
        </p:spPr>
      </p:pic>
      <p:pic>
        <p:nvPicPr>
          <p:cNvPr id="5" name="Picture 4">
            <a:extLst>
              <a:ext uri="{FF2B5EF4-FFF2-40B4-BE49-F238E27FC236}">
                <a16:creationId xmlns:a16="http://schemas.microsoft.com/office/drawing/2014/main" id="{682D9316-07BD-8B48-9226-FAD9FA1DA9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47577" y="918044"/>
            <a:ext cx="6244423" cy="4272197"/>
          </a:xfrm>
          <a:prstGeom prst="rect">
            <a:avLst/>
          </a:prstGeom>
        </p:spPr>
      </p:pic>
      <p:sp>
        <p:nvSpPr>
          <p:cNvPr id="6" name="TextBox 5">
            <a:extLst>
              <a:ext uri="{FF2B5EF4-FFF2-40B4-BE49-F238E27FC236}">
                <a16:creationId xmlns:a16="http://schemas.microsoft.com/office/drawing/2014/main" id="{FCBF4452-BF77-1A48-9C13-D308D6CF217C}"/>
              </a:ext>
            </a:extLst>
          </p:cNvPr>
          <p:cNvSpPr txBox="1"/>
          <p:nvPr/>
        </p:nvSpPr>
        <p:spPr>
          <a:xfrm>
            <a:off x="7442772" y="438150"/>
            <a:ext cx="3254032" cy="369332"/>
          </a:xfrm>
          <a:prstGeom prst="rect">
            <a:avLst/>
          </a:prstGeom>
          <a:noFill/>
        </p:spPr>
        <p:txBody>
          <a:bodyPr wrap="none" rtlCol="0">
            <a:spAutoFit/>
          </a:bodyPr>
          <a:lstStyle/>
          <a:p>
            <a:r>
              <a:rPr lang="en-US" b="1" dirty="0"/>
              <a:t>Electrical resistivity Tomography</a:t>
            </a:r>
          </a:p>
        </p:txBody>
      </p:sp>
      <p:sp>
        <p:nvSpPr>
          <p:cNvPr id="7" name="Rectangle 6">
            <a:extLst>
              <a:ext uri="{FF2B5EF4-FFF2-40B4-BE49-F238E27FC236}">
                <a16:creationId xmlns:a16="http://schemas.microsoft.com/office/drawing/2014/main" id="{B4F7CBF9-C16C-0948-B6E3-F32F31CB60D4}"/>
              </a:ext>
            </a:extLst>
          </p:cNvPr>
          <p:cNvSpPr/>
          <p:nvPr/>
        </p:nvSpPr>
        <p:spPr>
          <a:xfrm>
            <a:off x="149901" y="143947"/>
            <a:ext cx="6091539" cy="400110"/>
          </a:xfrm>
          <a:prstGeom prst="rect">
            <a:avLst/>
          </a:prstGeom>
        </p:spPr>
        <p:txBody>
          <a:bodyPr wrap="none">
            <a:spAutoFit/>
          </a:bodyPr>
          <a:lstStyle/>
          <a:p>
            <a:r>
              <a:rPr lang="en-US" sz="2000" b="1" dirty="0"/>
              <a:t>EVAPORAZIONE E RISALITA DI FLUIDI (ACQUA DI FALDA)</a:t>
            </a:r>
          </a:p>
        </p:txBody>
      </p:sp>
      <p:sp>
        <p:nvSpPr>
          <p:cNvPr id="8" name="TextBox 7">
            <a:extLst>
              <a:ext uri="{FF2B5EF4-FFF2-40B4-BE49-F238E27FC236}">
                <a16:creationId xmlns:a16="http://schemas.microsoft.com/office/drawing/2014/main" id="{2CFB0535-4FA0-F543-BF62-FBD6CB4D5470}"/>
              </a:ext>
            </a:extLst>
          </p:cNvPr>
          <p:cNvSpPr txBox="1"/>
          <p:nvPr/>
        </p:nvSpPr>
        <p:spPr>
          <a:xfrm>
            <a:off x="212447" y="5363199"/>
            <a:ext cx="11758613" cy="954107"/>
          </a:xfrm>
          <a:prstGeom prst="rect">
            <a:avLst/>
          </a:prstGeom>
          <a:noFill/>
        </p:spPr>
        <p:txBody>
          <a:bodyPr wrap="square" rtlCol="0">
            <a:spAutoFit/>
          </a:bodyPr>
          <a:lstStyle/>
          <a:p>
            <a:pPr algn="just"/>
            <a:r>
              <a:rPr lang="en-US" sz="2800" dirty="0"/>
              <a:t>Geophysical profiles showed the rising of the groundwater table (capillary fringe) under the mound buildups.</a:t>
            </a:r>
          </a:p>
        </p:txBody>
      </p:sp>
    </p:spTree>
    <p:extLst>
      <p:ext uri="{BB962C8B-B14F-4D97-AF65-F5344CB8AC3E}">
        <p14:creationId xmlns:p14="http://schemas.microsoft.com/office/powerpoint/2010/main" val="2569607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C6DA5B7-D030-3946-8B54-599C3052D88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8280" y="179614"/>
            <a:ext cx="5460275" cy="2334986"/>
          </a:xfrm>
        </p:spPr>
      </p:pic>
      <p:sp>
        <p:nvSpPr>
          <p:cNvPr id="5" name="TextBox 4">
            <a:extLst>
              <a:ext uri="{FF2B5EF4-FFF2-40B4-BE49-F238E27FC236}">
                <a16:creationId xmlns:a16="http://schemas.microsoft.com/office/drawing/2014/main" id="{61A8762B-65FC-804C-B005-8765AE342006}"/>
              </a:ext>
            </a:extLst>
          </p:cNvPr>
          <p:cNvSpPr txBox="1">
            <a:spLocks noChangeAspect="1"/>
          </p:cNvSpPr>
          <p:nvPr/>
        </p:nvSpPr>
        <p:spPr>
          <a:xfrm>
            <a:off x="5943600" y="179614"/>
            <a:ext cx="5845954" cy="954107"/>
          </a:xfrm>
          <a:prstGeom prst="rect">
            <a:avLst/>
          </a:prstGeom>
          <a:noFill/>
        </p:spPr>
        <p:txBody>
          <a:bodyPr wrap="square" rtlCol="0">
            <a:spAutoFit/>
          </a:bodyPr>
          <a:lstStyle/>
          <a:p>
            <a:pPr algn="ctr"/>
            <a:r>
              <a:rPr lang="en-US" sz="2800" b="1" dirty="0"/>
              <a:t>Pressurized aquifers in the equatorial region of Mars </a:t>
            </a:r>
          </a:p>
        </p:txBody>
      </p:sp>
      <p:sp>
        <p:nvSpPr>
          <p:cNvPr id="6" name="TextBox 5">
            <a:extLst>
              <a:ext uri="{FF2B5EF4-FFF2-40B4-BE49-F238E27FC236}">
                <a16:creationId xmlns:a16="http://schemas.microsoft.com/office/drawing/2014/main" id="{6B59D103-7BCF-6B4D-9630-B8C9328ED51B}"/>
              </a:ext>
            </a:extLst>
          </p:cNvPr>
          <p:cNvSpPr txBox="1">
            <a:spLocks noChangeAspect="1"/>
          </p:cNvSpPr>
          <p:nvPr/>
        </p:nvSpPr>
        <p:spPr>
          <a:xfrm>
            <a:off x="208280" y="2512812"/>
            <a:ext cx="2845844" cy="369332"/>
          </a:xfrm>
          <a:prstGeom prst="rect">
            <a:avLst/>
          </a:prstGeom>
          <a:noFill/>
        </p:spPr>
        <p:txBody>
          <a:bodyPr wrap="square" rtlCol="0">
            <a:spAutoFit/>
          </a:bodyPr>
          <a:lstStyle/>
          <a:p>
            <a:r>
              <a:rPr lang="en-US" i="1" dirty="0"/>
              <a:t>Andrews-Hanna et al., 2007</a:t>
            </a:r>
          </a:p>
        </p:txBody>
      </p:sp>
      <p:pic>
        <p:nvPicPr>
          <p:cNvPr id="7" name="Picture 6">
            <a:extLst>
              <a:ext uri="{FF2B5EF4-FFF2-40B4-BE49-F238E27FC236}">
                <a16:creationId xmlns:a16="http://schemas.microsoft.com/office/drawing/2014/main" id="{092BF587-FB68-D942-8103-7B45A90499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8466" y="2697478"/>
            <a:ext cx="8141088" cy="3894177"/>
          </a:xfrm>
          <a:prstGeom prst="rect">
            <a:avLst/>
          </a:prstGeom>
        </p:spPr>
      </p:pic>
      <p:sp>
        <p:nvSpPr>
          <p:cNvPr id="8" name="TextBox 7">
            <a:extLst>
              <a:ext uri="{FF2B5EF4-FFF2-40B4-BE49-F238E27FC236}">
                <a16:creationId xmlns:a16="http://schemas.microsoft.com/office/drawing/2014/main" id="{C58B0E6F-E1E3-E943-AAEA-DBDD51938754}"/>
              </a:ext>
            </a:extLst>
          </p:cNvPr>
          <p:cNvSpPr txBox="1">
            <a:spLocks noChangeAspect="1"/>
          </p:cNvSpPr>
          <p:nvPr/>
        </p:nvSpPr>
        <p:spPr>
          <a:xfrm>
            <a:off x="4006307" y="6488668"/>
            <a:ext cx="2208425" cy="369332"/>
          </a:xfrm>
          <a:prstGeom prst="rect">
            <a:avLst/>
          </a:prstGeom>
          <a:noFill/>
        </p:spPr>
        <p:txBody>
          <a:bodyPr wrap="square" rtlCol="0">
            <a:spAutoFit/>
          </a:bodyPr>
          <a:lstStyle/>
          <a:p>
            <a:r>
              <a:rPr lang="en-US" i="1" dirty="0" err="1"/>
              <a:t>Pozzobon</a:t>
            </a:r>
            <a:r>
              <a:rPr lang="en-US" i="1" dirty="0"/>
              <a:t> et al., 2019</a:t>
            </a:r>
          </a:p>
        </p:txBody>
      </p:sp>
      <p:sp>
        <p:nvSpPr>
          <p:cNvPr id="9" name="Down Arrow 8">
            <a:extLst>
              <a:ext uri="{FF2B5EF4-FFF2-40B4-BE49-F238E27FC236}">
                <a16:creationId xmlns:a16="http://schemas.microsoft.com/office/drawing/2014/main" id="{FE140B3F-7DC6-164A-A1EC-341489E04F25}"/>
              </a:ext>
            </a:extLst>
          </p:cNvPr>
          <p:cNvSpPr>
            <a:spLocks noChangeAspect="1"/>
          </p:cNvSpPr>
          <p:nvPr/>
        </p:nvSpPr>
        <p:spPr>
          <a:xfrm>
            <a:off x="8449730" y="1085011"/>
            <a:ext cx="733724" cy="86947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5DE049-0E83-734A-A22B-213EE70E7983}"/>
              </a:ext>
            </a:extLst>
          </p:cNvPr>
          <p:cNvSpPr txBox="1">
            <a:spLocks noChangeAspect="1"/>
          </p:cNvSpPr>
          <p:nvPr/>
        </p:nvSpPr>
        <p:spPr>
          <a:xfrm>
            <a:off x="4690488" y="1954486"/>
            <a:ext cx="8252208" cy="523220"/>
          </a:xfrm>
          <a:prstGeom prst="rect">
            <a:avLst/>
          </a:prstGeom>
          <a:noFill/>
        </p:spPr>
        <p:txBody>
          <a:bodyPr wrap="square" rtlCol="0">
            <a:spAutoFit/>
          </a:bodyPr>
          <a:lstStyle/>
          <a:p>
            <a:pPr algn="ctr"/>
            <a:r>
              <a:rPr lang="en-US" sz="2800" b="1" dirty="0"/>
              <a:t>LAYERED DEPOSITS &amp; MOUNDS</a:t>
            </a:r>
          </a:p>
        </p:txBody>
      </p:sp>
      <p:pic>
        <p:nvPicPr>
          <p:cNvPr id="11" name="Picture 10">
            <a:extLst>
              <a:ext uri="{FF2B5EF4-FFF2-40B4-BE49-F238E27FC236}">
                <a16:creationId xmlns:a16="http://schemas.microsoft.com/office/drawing/2014/main" id="{512AF32A-B503-FF49-B963-CD9B45CE83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8280" y="2964031"/>
            <a:ext cx="2845844" cy="2243751"/>
          </a:xfrm>
          <a:prstGeom prst="rect">
            <a:avLst/>
          </a:prstGeom>
        </p:spPr>
      </p:pic>
      <p:sp>
        <p:nvSpPr>
          <p:cNvPr id="12" name="TextBox 11">
            <a:extLst>
              <a:ext uri="{FF2B5EF4-FFF2-40B4-BE49-F238E27FC236}">
                <a16:creationId xmlns:a16="http://schemas.microsoft.com/office/drawing/2014/main" id="{7F691099-421D-A64C-B397-2EE279ABA664}"/>
              </a:ext>
            </a:extLst>
          </p:cNvPr>
          <p:cNvSpPr txBox="1">
            <a:spLocks noChangeAspect="1"/>
          </p:cNvSpPr>
          <p:nvPr/>
        </p:nvSpPr>
        <p:spPr>
          <a:xfrm>
            <a:off x="208280" y="5105003"/>
            <a:ext cx="2845844" cy="369332"/>
          </a:xfrm>
          <a:prstGeom prst="rect">
            <a:avLst/>
          </a:prstGeom>
          <a:noFill/>
        </p:spPr>
        <p:txBody>
          <a:bodyPr wrap="square" rtlCol="0">
            <a:spAutoFit/>
          </a:bodyPr>
          <a:lstStyle/>
          <a:p>
            <a:r>
              <a:rPr lang="en-US" i="1" dirty="0"/>
              <a:t>Andrews-Hanna et al., 2010</a:t>
            </a:r>
          </a:p>
        </p:txBody>
      </p:sp>
    </p:spTree>
    <p:extLst>
      <p:ext uri="{BB962C8B-B14F-4D97-AF65-F5344CB8AC3E}">
        <p14:creationId xmlns:p14="http://schemas.microsoft.com/office/powerpoint/2010/main" val="4222006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851628" y="150081"/>
            <a:ext cx="7070326" cy="6497014"/>
          </a:xfrm>
          <a:prstGeom prst="rect">
            <a:avLst/>
          </a:prstGeom>
          <a:ln/>
        </p:spPr>
      </p:pic>
      <p:sp>
        <p:nvSpPr>
          <p:cNvPr id="5" name="Rectangle 4"/>
          <p:cNvSpPr/>
          <p:nvPr/>
        </p:nvSpPr>
        <p:spPr>
          <a:xfrm>
            <a:off x="7860341" y="6620228"/>
            <a:ext cx="4166462" cy="276999"/>
          </a:xfrm>
          <a:prstGeom prst="rect">
            <a:avLst/>
          </a:prstGeom>
        </p:spPr>
        <p:txBody>
          <a:bodyPr wrap="none">
            <a:spAutoFit/>
          </a:bodyPr>
          <a:lstStyle/>
          <a:p>
            <a:r>
              <a:rPr lang="en-US" sz="1200" dirty="0">
                <a:ea typeface="Times New Roman" charset="0"/>
              </a:rPr>
              <a:t>Schmidt et al., 2023 – Frontiers in Astronomy and space Science</a:t>
            </a:r>
            <a:endParaRPr lang="en-US" sz="1200" dirty="0"/>
          </a:p>
        </p:txBody>
      </p:sp>
      <p:pic>
        <p:nvPicPr>
          <p:cNvPr id="6" name="Picture 5">
            <a:extLst>
              <a:ext uri="{FF2B5EF4-FFF2-40B4-BE49-F238E27FC236}">
                <a16:creationId xmlns:a16="http://schemas.microsoft.com/office/drawing/2014/main" id="{BC3064DE-D1CC-0040-8483-533D7C0CA5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9651" y="99591"/>
            <a:ext cx="972000" cy="972000"/>
          </a:xfrm>
          <a:prstGeom prst="ellipse">
            <a:avLst/>
          </a:prstGeom>
        </p:spPr>
      </p:pic>
      <p:pic>
        <p:nvPicPr>
          <p:cNvPr id="7" name="Picture 6">
            <a:extLst>
              <a:ext uri="{FF2B5EF4-FFF2-40B4-BE49-F238E27FC236}">
                <a16:creationId xmlns:a16="http://schemas.microsoft.com/office/drawing/2014/main" id="{95FA7707-8D4C-2A4E-B8C5-27F4C6CDDD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43545" y="3398588"/>
            <a:ext cx="972000" cy="972000"/>
          </a:xfrm>
          <a:prstGeom prst="ellipse">
            <a:avLst/>
          </a:prstGeom>
        </p:spPr>
      </p:pic>
      <p:pic>
        <p:nvPicPr>
          <p:cNvPr id="8" name="Picture 7">
            <a:extLst>
              <a:ext uri="{FF2B5EF4-FFF2-40B4-BE49-F238E27FC236}">
                <a16:creationId xmlns:a16="http://schemas.microsoft.com/office/drawing/2014/main" id="{077F0A15-BB65-DC4E-BA01-35C7101E10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150081"/>
            <a:ext cx="4537464" cy="2563622"/>
          </a:xfrm>
          <a:prstGeom prst="rect">
            <a:avLst/>
          </a:prstGeom>
        </p:spPr>
      </p:pic>
      <p:pic>
        <p:nvPicPr>
          <p:cNvPr id="9" name="Picture 8">
            <a:extLst>
              <a:ext uri="{FF2B5EF4-FFF2-40B4-BE49-F238E27FC236}">
                <a16:creationId xmlns:a16="http://schemas.microsoft.com/office/drawing/2014/main" id="{193D64A5-31D4-D34A-B5AA-735B3B4F7E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445723"/>
            <a:ext cx="4673065" cy="2235296"/>
          </a:xfrm>
          <a:prstGeom prst="rect">
            <a:avLst/>
          </a:prstGeom>
        </p:spPr>
      </p:pic>
      <p:sp>
        <p:nvSpPr>
          <p:cNvPr id="10" name="TextBox 9">
            <a:extLst>
              <a:ext uri="{FF2B5EF4-FFF2-40B4-BE49-F238E27FC236}">
                <a16:creationId xmlns:a16="http://schemas.microsoft.com/office/drawing/2014/main" id="{8174088B-4F87-B946-94C6-AB127DBD36C0}"/>
              </a:ext>
            </a:extLst>
          </p:cNvPr>
          <p:cNvSpPr txBox="1">
            <a:spLocks noChangeAspect="1"/>
          </p:cNvSpPr>
          <p:nvPr/>
        </p:nvSpPr>
        <p:spPr>
          <a:xfrm>
            <a:off x="106067" y="6587421"/>
            <a:ext cx="2485770" cy="307777"/>
          </a:xfrm>
          <a:prstGeom prst="rect">
            <a:avLst/>
          </a:prstGeom>
          <a:noFill/>
        </p:spPr>
        <p:txBody>
          <a:bodyPr wrap="square" rtlCol="0">
            <a:spAutoFit/>
          </a:bodyPr>
          <a:lstStyle/>
          <a:p>
            <a:r>
              <a:rPr lang="en-US" sz="1400" i="1" dirty="0" err="1"/>
              <a:t>Pozzobon</a:t>
            </a:r>
            <a:r>
              <a:rPr lang="en-US" sz="1400" i="1" dirty="0"/>
              <a:t> et al., 2019</a:t>
            </a:r>
          </a:p>
        </p:txBody>
      </p:sp>
      <p:sp>
        <p:nvSpPr>
          <p:cNvPr id="11" name="TextBox 10">
            <a:extLst>
              <a:ext uri="{FF2B5EF4-FFF2-40B4-BE49-F238E27FC236}">
                <a16:creationId xmlns:a16="http://schemas.microsoft.com/office/drawing/2014/main" id="{E6D97A9E-4E9B-C84D-8072-2A639371F695}"/>
              </a:ext>
            </a:extLst>
          </p:cNvPr>
          <p:cNvSpPr txBox="1"/>
          <p:nvPr/>
        </p:nvSpPr>
        <p:spPr>
          <a:xfrm>
            <a:off x="150003" y="2690598"/>
            <a:ext cx="3027856" cy="307777"/>
          </a:xfrm>
          <a:prstGeom prst="rect">
            <a:avLst/>
          </a:prstGeom>
          <a:noFill/>
        </p:spPr>
        <p:txBody>
          <a:bodyPr wrap="square" rtlCol="0">
            <a:spAutoFit/>
          </a:bodyPr>
          <a:lstStyle/>
          <a:p>
            <a:r>
              <a:rPr lang="en-US" sz="1400" i="1" dirty="0"/>
              <a:t>McFarlane and Long, 2015</a:t>
            </a:r>
          </a:p>
        </p:txBody>
      </p:sp>
    </p:spTree>
    <p:extLst>
      <p:ext uri="{BB962C8B-B14F-4D97-AF65-F5344CB8AC3E}">
        <p14:creationId xmlns:p14="http://schemas.microsoft.com/office/powerpoint/2010/main" val="1165805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E9C194-40DA-704D-B1B4-FFD8C0FA9C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5736" y="1425565"/>
            <a:ext cx="8974593" cy="5354668"/>
          </a:xfrm>
          <a:prstGeom prst="rect">
            <a:avLst/>
          </a:prstGeom>
        </p:spPr>
      </p:pic>
      <p:sp>
        <p:nvSpPr>
          <p:cNvPr id="4" name="TextBox 3">
            <a:extLst>
              <a:ext uri="{FF2B5EF4-FFF2-40B4-BE49-F238E27FC236}">
                <a16:creationId xmlns:a16="http://schemas.microsoft.com/office/drawing/2014/main" id="{599F3E10-997F-FF47-B85F-F28884A139E0}"/>
              </a:ext>
            </a:extLst>
          </p:cNvPr>
          <p:cNvSpPr txBox="1"/>
          <p:nvPr/>
        </p:nvSpPr>
        <p:spPr>
          <a:xfrm>
            <a:off x="185737" y="557214"/>
            <a:ext cx="11744327" cy="830997"/>
          </a:xfrm>
          <a:prstGeom prst="rect">
            <a:avLst/>
          </a:prstGeom>
          <a:noFill/>
        </p:spPr>
        <p:txBody>
          <a:bodyPr wrap="square" rtlCol="0">
            <a:spAutoFit/>
          </a:bodyPr>
          <a:lstStyle/>
          <a:p>
            <a:r>
              <a:rPr lang="en-US" sz="2400" dirty="0"/>
              <a:t>The mounds identified in the Makgadikgadi pans are formed by the interplay of surface runoff, wind erosion and groundwater upwelling.</a:t>
            </a:r>
          </a:p>
        </p:txBody>
      </p:sp>
      <p:sp>
        <p:nvSpPr>
          <p:cNvPr id="5" name="Rectangle 4">
            <a:extLst>
              <a:ext uri="{FF2B5EF4-FFF2-40B4-BE49-F238E27FC236}">
                <a16:creationId xmlns:a16="http://schemas.microsoft.com/office/drawing/2014/main" id="{6A16E1C9-3D96-6543-8B64-9A5B4E3D0C31}"/>
              </a:ext>
            </a:extLst>
          </p:cNvPr>
          <p:cNvSpPr/>
          <p:nvPr/>
        </p:nvSpPr>
        <p:spPr>
          <a:xfrm>
            <a:off x="185737" y="116442"/>
            <a:ext cx="6822124" cy="400110"/>
          </a:xfrm>
          <a:prstGeom prst="rect">
            <a:avLst/>
          </a:prstGeom>
        </p:spPr>
        <p:txBody>
          <a:bodyPr wrap="none">
            <a:spAutoFit/>
          </a:bodyPr>
          <a:lstStyle/>
          <a:p>
            <a:r>
              <a:rPr lang="en-US" sz="2000" b="1" dirty="0"/>
              <a:t>MORPHOLOGIES LINKED TO WIND EROSION + GROUNDWATER</a:t>
            </a:r>
          </a:p>
        </p:txBody>
      </p:sp>
      <p:sp>
        <p:nvSpPr>
          <p:cNvPr id="6" name="TextBox 5">
            <a:extLst>
              <a:ext uri="{FF2B5EF4-FFF2-40B4-BE49-F238E27FC236}">
                <a16:creationId xmlns:a16="http://schemas.microsoft.com/office/drawing/2014/main" id="{14CBA8B6-8C1A-7441-AA11-50B4D981710B}"/>
              </a:ext>
            </a:extLst>
          </p:cNvPr>
          <p:cNvSpPr txBox="1"/>
          <p:nvPr/>
        </p:nvSpPr>
        <p:spPr>
          <a:xfrm>
            <a:off x="7984671" y="2297224"/>
            <a:ext cx="3820886" cy="3416320"/>
          </a:xfrm>
          <a:prstGeom prst="rect">
            <a:avLst/>
          </a:prstGeom>
          <a:noFill/>
        </p:spPr>
        <p:txBody>
          <a:bodyPr wrap="square" rtlCol="0">
            <a:spAutoFit/>
          </a:bodyPr>
          <a:lstStyle/>
          <a:p>
            <a:pPr marL="457200" indent="-457200">
              <a:buAutoNum type="alphaUcParenR"/>
            </a:pPr>
            <a:r>
              <a:rPr lang="it-IT" sz="2400" b="1" dirty="0" err="1"/>
              <a:t>Layered</a:t>
            </a:r>
            <a:r>
              <a:rPr lang="it-IT" sz="2400" b="1" dirty="0"/>
              <a:t> </a:t>
            </a:r>
            <a:r>
              <a:rPr lang="it-IT" sz="2400" b="1" dirty="0" err="1"/>
              <a:t>deposits</a:t>
            </a:r>
            <a:r>
              <a:rPr lang="it-IT" sz="2400" b="1" dirty="0"/>
              <a:t> </a:t>
            </a:r>
            <a:r>
              <a:rPr lang="it-IT" sz="2400" b="1" dirty="0" err="1"/>
              <a:t>along</a:t>
            </a:r>
            <a:r>
              <a:rPr lang="it-IT" sz="2400" b="1" dirty="0"/>
              <a:t> the </a:t>
            </a:r>
            <a:r>
              <a:rPr lang="it-IT" sz="2400" b="1" dirty="0" err="1"/>
              <a:t>paleoshoreline</a:t>
            </a:r>
            <a:endParaRPr lang="it-IT" sz="2400" b="1" dirty="0"/>
          </a:p>
          <a:p>
            <a:pPr marL="457200" indent="-457200">
              <a:buAutoNum type="alphaUcParenR"/>
            </a:pPr>
            <a:endParaRPr lang="it-IT" sz="2400" b="1" dirty="0"/>
          </a:p>
          <a:p>
            <a:pPr marL="457200" indent="-457200">
              <a:buAutoNum type="alphaUcParenR"/>
            </a:pPr>
            <a:endParaRPr lang="it-IT" sz="2400" b="1" dirty="0"/>
          </a:p>
          <a:p>
            <a:pPr marL="457200" indent="-457200">
              <a:buAutoNum type="alphaUcParenR"/>
            </a:pPr>
            <a:endParaRPr lang="it-IT" sz="2400" b="1" dirty="0"/>
          </a:p>
          <a:p>
            <a:pPr marL="457200" indent="-457200">
              <a:buAutoNum type="alphaUcParenR"/>
            </a:pPr>
            <a:endParaRPr lang="it-IT" sz="2400" b="1" dirty="0"/>
          </a:p>
          <a:p>
            <a:pPr marL="457200" indent="-457200">
              <a:buAutoNum type="alphaUcParenR"/>
            </a:pPr>
            <a:endParaRPr lang="it-IT" sz="2400" b="1" dirty="0"/>
          </a:p>
          <a:p>
            <a:pPr marL="457200" indent="-457200">
              <a:buAutoNum type="alphaUcParenR"/>
            </a:pPr>
            <a:r>
              <a:rPr lang="it-IT" sz="2400" b="1" dirty="0" err="1"/>
              <a:t>Furrows</a:t>
            </a:r>
            <a:r>
              <a:rPr lang="it-IT" sz="2400" b="1" dirty="0"/>
              <a:t> </a:t>
            </a:r>
            <a:r>
              <a:rPr lang="it-IT" sz="2400" b="1" dirty="0" err="1"/>
              <a:t>formed</a:t>
            </a:r>
            <a:r>
              <a:rPr lang="it-IT" sz="2400" b="1" dirty="0"/>
              <a:t> by </a:t>
            </a:r>
            <a:r>
              <a:rPr lang="it-IT" sz="2400" b="1" dirty="0" err="1"/>
              <a:t>surface</a:t>
            </a:r>
            <a:r>
              <a:rPr lang="it-IT" sz="2400" b="1" dirty="0"/>
              <a:t> </a:t>
            </a:r>
            <a:r>
              <a:rPr lang="it-IT" sz="2400" b="1" dirty="0" err="1"/>
              <a:t>runoff</a:t>
            </a:r>
            <a:endParaRPr lang="it-IT" sz="2400" b="1" dirty="0"/>
          </a:p>
        </p:txBody>
      </p:sp>
    </p:spTree>
    <p:extLst>
      <p:ext uri="{BB962C8B-B14F-4D97-AF65-F5344CB8AC3E}">
        <p14:creationId xmlns:p14="http://schemas.microsoft.com/office/powerpoint/2010/main" val="3781577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215013-A2F4-E342-84DD-46802DF3B5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5737" y="1572669"/>
            <a:ext cx="8370434" cy="5014017"/>
          </a:xfrm>
          <a:prstGeom prst="rect">
            <a:avLst/>
          </a:prstGeom>
        </p:spPr>
      </p:pic>
      <p:sp>
        <p:nvSpPr>
          <p:cNvPr id="4" name="TextBox 3">
            <a:extLst>
              <a:ext uri="{FF2B5EF4-FFF2-40B4-BE49-F238E27FC236}">
                <a16:creationId xmlns:a16="http://schemas.microsoft.com/office/drawing/2014/main" id="{599F3E10-997F-FF47-B85F-F28884A139E0}"/>
              </a:ext>
            </a:extLst>
          </p:cNvPr>
          <p:cNvSpPr txBox="1"/>
          <p:nvPr/>
        </p:nvSpPr>
        <p:spPr>
          <a:xfrm>
            <a:off x="185737" y="557214"/>
            <a:ext cx="11744327" cy="830997"/>
          </a:xfrm>
          <a:prstGeom prst="rect">
            <a:avLst/>
          </a:prstGeom>
          <a:noFill/>
        </p:spPr>
        <p:txBody>
          <a:bodyPr wrap="square" rtlCol="0">
            <a:spAutoFit/>
          </a:bodyPr>
          <a:lstStyle/>
          <a:p>
            <a:r>
              <a:rPr lang="en-US" sz="2400" dirty="0"/>
              <a:t>The mounds identified in the Makgadikgadi pans are formed by the interplay of surface runoff, wind erosion and groundwater upwelling.</a:t>
            </a:r>
          </a:p>
        </p:txBody>
      </p:sp>
      <p:sp>
        <p:nvSpPr>
          <p:cNvPr id="5" name="Rectangle 4">
            <a:extLst>
              <a:ext uri="{FF2B5EF4-FFF2-40B4-BE49-F238E27FC236}">
                <a16:creationId xmlns:a16="http://schemas.microsoft.com/office/drawing/2014/main" id="{6A16E1C9-3D96-6543-8B64-9A5B4E3D0C31}"/>
              </a:ext>
            </a:extLst>
          </p:cNvPr>
          <p:cNvSpPr/>
          <p:nvPr/>
        </p:nvSpPr>
        <p:spPr>
          <a:xfrm>
            <a:off x="185737" y="116442"/>
            <a:ext cx="6822124" cy="400110"/>
          </a:xfrm>
          <a:prstGeom prst="rect">
            <a:avLst/>
          </a:prstGeom>
        </p:spPr>
        <p:txBody>
          <a:bodyPr wrap="none">
            <a:spAutoFit/>
          </a:bodyPr>
          <a:lstStyle/>
          <a:p>
            <a:r>
              <a:rPr lang="en-US" sz="2000" b="1" dirty="0"/>
              <a:t>MORPHOLOGIES LINKED TO WIND EROSION + GROUNDWATER</a:t>
            </a:r>
          </a:p>
        </p:txBody>
      </p:sp>
      <p:sp>
        <p:nvSpPr>
          <p:cNvPr id="6" name="TextBox 5">
            <a:extLst>
              <a:ext uri="{FF2B5EF4-FFF2-40B4-BE49-F238E27FC236}">
                <a16:creationId xmlns:a16="http://schemas.microsoft.com/office/drawing/2014/main" id="{BBBD4879-160B-964F-9772-747AA9C3CC02}"/>
              </a:ext>
            </a:extLst>
          </p:cNvPr>
          <p:cNvSpPr txBox="1"/>
          <p:nvPr/>
        </p:nvSpPr>
        <p:spPr>
          <a:xfrm>
            <a:off x="7984671" y="2297224"/>
            <a:ext cx="3820886" cy="3416320"/>
          </a:xfrm>
          <a:prstGeom prst="rect">
            <a:avLst/>
          </a:prstGeom>
          <a:noFill/>
        </p:spPr>
        <p:txBody>
          <a:bodyPr wrap="square" rtlCol="0">
            <a:spAutoFit/>
          </a:bodyPr>
          <a:lstStyle/>
          <a:p>
            <a:r>
              <a:rPr lang="it-IT" sz="2400" b="1" dirty="0"/>
              <a:t>C)    Surface </a:t>
            </a:r>
            <a:r>
              <a:rPr lang="it-IT" sz="2400" b="1" dirty="0" err="1"/>
              <a:t>runoff</a:t>
            </a:r>
            <a:r>
              <a:rPr lang="it-IT" sz="2400" b="1" dirty="0"/>
              <a:t> and </a:t>
            </a:r>
            <a:r>
              <a:rPr lang="it-IT" sz="2400" b="1" dirty="0" err="1"/>
              <a:t>wind</a:t>
            </a:r>
            <a:r>
              <a:rPr lang="it-IT" sz="2400" b="1" dirty="0"/>
              <a:t> </a:t>
            </a:r>
            <a:r>
              <a:rPr lang="it-IT" sz="2400" b="1" dirty="0" err="1"/>
              <a:t>erosion</a:t>
            </a:r>
            <a:r>
              <a:rPr lang="it-IT" sz="2400" b="1" dirty="0"/>
              <a:t> continue</a:t>
            </a:r>
          </a:p>
          <a:p>
            <a:pPr marL="457200" indent="-457200">
              <a:buAutoNum type="alphaUcParenR"/>
            </a:pPr>
            <a:endParaRPr lang="it-IT" sz="2400" b="1" dirty="0"/>
          </a:p>
          <a:p>
            <a:pPr marL="457200" indent="-457200">
              <a:buAutoNum type="alphaUcParenR"/>
            </a:pPr>
            <a:endParaRPr lang="it-IT" sz="2400" b="1" dirty="0"/>
          </a:p>
          <a:p>
            <a:pPr marL="457200" indent="-457200">
              <a:buAutoNum type="alphaUcParenR"/>
            </a:pPr>
            <a:endParaRPr lang="it-IT" sz="2400" b="1" dirty="0"/>
          </a:p>
          <a:p>
            <a:pPr marL="457200" indent="-457200">
              <a:buAutoNum type="alphaUcParenR"/>
            </a:pPr>
            <a:endParaRPr lang="it-IT" sz="2400" b="1" dirty="0"/>
          </a:p>
          <a:p>
            <a:endParaRPr lang="it-IT" sz="2400" b="1" dirty="0"/>
          </a:p>
          <a:p>
            <a:r>
              <a:rPr lang="it-IT" sz="2400" b="1" dirty="0"/>
              <a:t>D) </a:t>
            </a:r>
            <a:r>
              <a:rPr lang="it-IT" sz="2400" b="1" dirty="0" err="1"/>
              <a:t>Mound</a:t>
            </a:r>
            <a:r>
              <a:rPr lang="it-IT" sz="2400" b="1" dirty="0"/>
              <a:t> </a:t>
            </a:r>
            <a:r>
              <a:rPr lang="it-IT" sz="2400" b="1" dirty="0" err="1"/>
              <a:t>isolated</a:t>
            </a:r>
            <a:r>
              <a:rPr lang="it-IT" sz="2400" b="1" dirty="0"/>
              <a:t> on the pan </a:t>
            </a:r>
            <a:r>
              <a:rPr lang="it-IT" sz="2400" b="1" dirty="0" err="1"/>
              <a:t>surface</a:t>
            </a:r>
            <a:endParaRPr lang="it-IT" sz="2400" b="1" dirty="0"/>
          </a:p>
        </p:txBody>
      </p:sp>
    </p:spTree>
    <p:extLst>
      <p:ext uri="{BB962C8B-B14F-4D97-AF65-F5344CB8AC3E}">
        <p14:creationId xmlns:p14="http://schemas.microsoft.com/office/powerpoint/2010/main" val="3534249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9F3E10-997F-FF47-B85F-F28884A139E0}"/>
              </a:ext>
            </a:extLst>
          </p:cNvPr>
          <p:cNvSpPr txBox="1"/>
          <p:nvPr/>
        </p:nvSpPr>
        <p:spPr>
          <a:xfrm>
            <a:off x="185737" y="557214"/>
            <a:ext cx="11744327" cy="830997"/>
          </a:xfrm>
          <a:prstGeom prst="rect">
            <a:avLst/>
          </a:prstGeom>
          <a:noFill/>
        </p:spPr>
        <p:txBody>
          <a:bodyPr wrap="square" rtlCol="0">
            <a:spAutoFit/>
          </a:bodyPr>
          <a:lstStyle/>
          <a:p>
            <a:r>
              <a:rPr lang="en-US" sz="2400" dirty="0"/>
              <a:t>The mounds identified in the Makgadikgadi pans are formed by the interplay of surface runoff, wind erosion and groundwater upwelling.</a:t>
            </a:r>
          </a:p>
        </p:txBody>
      </p:sp>
      <p:sp>
        <p:nvSpPr>
          <p:cNvPr id="5" name="Rectangle 4">
            <a:extLst>
              <a:ext uri="{FF2B5EF4-FFF2-40B4-BE49-F238E27FC236}">
                <a16:creationId xmlns:a16="http://schemas.microsoft.com/office/drawing/2014/main" id="{6A16E1C9-3D96-6543-8B64-9A5B4E3D0C31}"/>
              </a:ext>
            </a:extLst>
          </p:cNvPr>
          <p:cNvSpPr/>
          <p:nvPr/>
        </p:nvSpPr>
        <p:spPr>
          <a:xfrm>
            <a:off x="185737" y="116442"/>
            <a:ext cx="6822124" cy="400110"/>
          </a:xfrm>
          <a:prstGeom prst="rect">
            <a:avLst/>
          </a:prstGeom>
        </p:spPr>
        <p:txBody>
          <a:bodyPr wrap="none">
            <a:spAutoFit/>
          </a:bodyPr>
          <a:lstStyle/>
          <a:p>
            <a:r>
              <a:rPr lang="en-US" sz="2000" b="1" dirty="0"/>
              <a:t>MORPHOLOGIES LINKED TO WIND EROSION + GROUNDWATER</a:t>
            </a:r>
          </a:p>
        </p:txBody>
      </p:sp>
      <p:pic>
        <p:nvPicPr>
          <p:cNvPr id="7" name="Picture 6">
            <a:extLst>
              <a:ext uri="{FF2B5EF4-FFF2-40B4-BE49-F238E27FC236}">
                <a16:creationId xmlns:a16="http://schemas.microsoft.com/office/drawing/2014/main" id="{BD411691-DFF0-4E47-BC10-407BDF9D8A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7865" y="1551214"/>
            <a:ext cx="11173812" cy="2253343"/>
          </a:xfrm>
          <a:prstGeom prst="rect">
            <a:avLst/>
          </a:prstGeom>
        </p:spPr>
      </p:pic>
      <p:pic>
        <p:nvPicPr>
          <p:cNvPr id="8" name="Picture 7">
            <a:extLst>
              <a:ext uri="{FF2B5EF4-FFF2-40B4-BE49-F238E27FC236}">
                <a16:creationId xmlns:a16="http://schemas.microsoft.com/office/drawing/2014/main" id="{3821BB07-9705-C94A-A54F-0191AB28ED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92286" y="4604659"/>
            <a:ext cx="4735285" cy="2170596"/>
          </a:xfrm>
          <a:prstGeom prst="rect">
            <a:avLst/>
          </a:prstGeom>
          <a:ln>
            <a:solidFill>
              <a:schemeClr val="tx1"/>
            </a:solidFill>
          </a:ln>
        </p:spPr>
      </p:pic>
      <p:sp>
        <p:nvSpPr>
          <p:cNvPr id="9" name="Rectangle 8">
            <a:extLst>
              <a:ext uri="{FF2B5EF4-FFF2-40B4-BE49-F238E27FC236}">
                <a16:creationId xmlns:a16="http://schemas.microsoft.com/office/drawing/2014/main" id="{34E3FEC9-27F2-E243-8D56-663AB409A112}"/>
              </a:ext>
            </a:extLst>
          </p:cNvPr>
          <p:cNvSpPr/>
          <p:nvPr/>
        </p:nvSpPr>
        <p:spPr>
          <a:xfrm>
            <a:off x="310243" y="3135086"/>
            <a:ext cx="457200" cy="597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9">
            <a:extLst>
              <a:ext uri="{FF2B5EF4-FFF2-40B4-BE49-F238E27FC236}">
                <a16:creationId xmlns:a16="http://schemas.microsoft.com/office/drawing/2014/main" id="{23CDA215-410C-F042-A3B1-86B7937FF9EE}"/>
              </a:ext>
            </a:extLst>
          </p:cNvPr>
          <p:cNvSpPr/>
          <p:nvPr/>
        </p:nvSpPr>
        <p:spPr>
          <a:xfrm>
            <a:off x="5925960" y="3224173"/>
            <a:ext cx="457200" cy="597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extBox 10">
            <a:extLst>
              <a:ext uri="{FF2B5EF4-FFF2-40B4-BE49-F238E27FC236}">
                <a16:creationId xmlns:a16="http://schemas.microsoft.com/office/drawing/2014/main" id="{53C94876-829A-9242-B86A-CAE80640C9AC}"/>
              </a:ext>
            </a:extLst>
          </p:cNvPr>
          <p:cNvSpPr txBox="1"/>
          <p:nvPr/>
        </p:nvSpPr>
        <p:spPr>
          <a:xfrm>
            <a:off x="538843" y="3740442"/>
            <a:ext cx="4343399" cy="707886"/>
          </a:xfrm>
          <a:prstGeom prst="rect">
            <a:avLst/>
          </a:prstGeom>
          <a:solidFill>
            <a:schemeClr val="bg1"/>
          </a:solidFill>
          <a:ln>
            <a:solidFill>
              <a:schemeClr val="tx1"/>
            </a:solidFill>
          </a:ln>
        </p:spPr>
        <p:txBody>
          <a:bodyPr wrap="square" rtlCol="0">
            <a:spAutoFit/>
          </a:bodyPr>
          <a:lstStyle/>
          <a:p>
            <a:pPr algn="just"/>
            <a:r>
              <a:rPr lang="it-IT" sz="2000" b="1" dirty="0" err="1"/>
              <a:t>Shallow</a:t>
            </a:r>
            <a:r>
              <a:rPr lang="it-IT" sz="2000" b="1" dirty="0"/>
              <a:t> </a:t>
            </a:r>
            <a:r>
              <a:rPr lang="it-IT" sz="2000" b="1" dirty="0" err="1"/>
              <a:t>groundwater</a:t>
            </a:r>
            <a:r>
              <a:rPr lang="it-IT" sz="2000" b="1" dirty="0"/>
              <a:t> </a:t>
            </a:r>
            <a:r>
              <a:rPr lang="it-IT" sz="2000" b="1" dirty="0" err="1"/>
              <a:t>table</a:t>
            </a:r>
            <a:r>
              <a:rPr lang="it-IT" sz="2000" b="1" dirty="0"/>
              <a:t> </a:t>
            </a:r>
            <a:r>
              <a:rPr lang="it-IT" sz="2000" b="1" dirty="0" err="1"/>
              <a:t>below</a:t>
            </a:r>
            <a:r>
              <a:rPr lang="it-IT" sz="2000" b="1" dirty="0"/>
              <a:t> the pan </a:t>
            </a:r>
            <a:r>
              <a:rPr lang="it-IT" sz="2000" b="1" dirty="0" err="1"/>
              <a:t>surface</a:t>
            </a:r>
            <a:endParaRPr lang="it-IT" sz="2000" b="1" dirty="0"/>
          </a:p>
        </p:txBody>
      </p:sp>
      <p:sp>
        <p:nvSpPr>
          <p:cNvPr id="12" name="TextBox 11">
            <a:extLst>
              <a:ext uri="{FF2B5EF4-FFF2-40B4-BE49-F238E27FC236}">
                <a16:creationId xmlns:a16="http://schemas.microsoft.com/office/drawing/2014/main" id="{CE0277AE-D412-F949-B488-1283E9D02B53}"/>
              </a:ext>
            </a:extLst>
          </p:cNvPr>
          <p:cNvSpPr txBox="1"/>
          <p:nvPr/>
        </p:nvSpPr>
        <p:spPr>
          <a:xfrm>
            <a:off x="6096938" y="3723516"/>
            <a:ext cx="4343399" cy="707886"/>
          </a:xfrm>
          <a:prstGeom prst="rect">
            <a:avLst/>
          </a:prstGeom>
          <a:solidFill>
            <a:schemeClr val="bg1"/>
          </a:solidFill>
          <a:ln>
            <a:solidFill>
              <a:schemeClr val="tx1"/>
            </a:solidFill>
          </a:ln>
        </p:spPr>
        <p:txBody>
          <a:bodyPr wrap="square" rtlCol="0">
            <a:spAutoFit/>
          </a:bodyPr>
          <a:lstStyle/>
          <a:p>
            <a:pPr algn="just"/>
            <a:r>
              <a:rPr lang="it-IT" sz="2000" b="1" dirty="0"/>
              <a:t>The </a:t>
            </a:r>
            <a:r>
              <a:rPr lang="it-IT" sz="2000" b="1" dirty="0" err="1"/>
              <a:t>mound</a:t>
            </a:r>
            <a:r>
              <a:rPr lang="it-IT" sz="2000" b="1" dirty="0"/>
              <a:t> </a:t>
            </a:r>
            <a:r>
              <a:rPr lang="it-IT" sz="2000" b="1" dirty="0" err="1"/>
              <a:t>acts</a:t>
            </a:r>
            <a:r>
              <a:rPr lang="it-IT" sz="2000" b="1" dirty="0"/>
              <a:t> </a:t>
            </a:r>
            <a:r>
              <a:rPr lang="it-IT" sz="2000" b="1" dirty="0" err="1"/>
              <a:t>as</a:t>
            </a:r>
            <a:r>
              <a:rPr lang="it-IT" sz="2000" b="1" dirty="0"/>
              <a:t> a ‘</a:t>
            </a:r>
            <a:r>
              <a:rPr lang="it-IT" sz="2000" b="1" dirty="0" err="1"/>
              <a:t>sponge</a:t>
            </a:r>
            <a:r>
              <a:rPr lang="it-IT" sz="2000" b="1" dirty="0"/>
              <a:t>’ and the water </a:t>
            </a:r>
            <a:r>
              <a:rPr lang="it-IT" sz="2000" b="1" dirty="0" err="1"/>
              <a:t>table</a:t>
            </a:r>
            <a:r>
              <a:rPr lang="it-IT" sz="2000" b="1" dirty="0"/>
              <a:t> </a:t>
            </a:r>
            <a:r>
              <a:rPr lang="it-IT" sz="2000" b="1" dirty="0" err="1"/>
              <a:t>rises</a:t>
            </a:r>
            <a:r>
              <a:rPr lang="it-IT" sz="2000" b="1" dirty="0"/>
              <a:t> under the </a:t>
            </a:r>
            <a:r>
              <a:rPr lang="it-IT" sz="2000" b="1" dirty="0" err="1"/>
              <a:t>buildup</a:t>
            </a:r>
            <a:endParaRPr lang="it-IT" sz="2000" b="1" dirty="0"/>
          </a:p>
        </p:txBody>
      </p:sp>
    </p:spTree>
    <p:extLst>
      <p:ext uri="{BB962C8B-B14F-4D97-AF65-F5344CB8AC3E}">
        <p14:creationId xmlns:p14="http://schemas.microsoft.com/office/powerpoint/2010/main" val="2890035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1378C8-9FF4-7F46-8032-C6F30A5B9816}"/>
              </a:ext>
            </a:extLst>
          </p:cNvPr>
          <p:cNvSpPr/>
          <p:nvPr/>
        </p:nvSpPr>
        <p:spPr>
          <a:xfrm>
            <a:off x="100016" y="101084"/>
            <a:ext cx="4213589" cy="400110"/>
          </a:xfrm>
          <a:prstGeom prst="rect">
            <a:avLst/>
          </a:prstGeom>
        </p:spPr>
        <p:txBody>
          <a:bodyPr wrap="none">
            <a:spAutoFit/>
          </a:bodyPr>
          <a:lstStyle/>
          <a:p>
            <a:r>
              <a:rPr lang="en-US" sz="2000" b="1" dirty="0"/>
              <a:t>FOSSIL DRAINAGE SYSTEMS ON MARS</a:t>
            </a:r>
          </a:p>
        </p:txBody>
      </p:sp>
      <p:pic>
        <p:nvPicPr>
          <p:cNvPr id="3" name="Picture 2">
            <a:extLst>
              <a:ext uri="{FF2B5EF4-FFF2-40B4-BE49-F238E27FC236}">
                <a16:creationId xmlns:a16="http://schemas.microsoft.com/office/drawing/2014/main" id="{1CF52ECC-A6DC-C040-9D08-57DAD825CE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4313" y="750887"/>
            <a:ext cx="5601568" cy="4478337"/>
          </a:xfrm>
          <a:prstGeom prst="rect">
            <a:avLst/>
          </a:prstGeom>
        </p:spPr>
      </p:pic>
      <p:pic>
        <p:nvPicPr>
          <p:cNvPr id="4" name="Picture 3">
            <a:extLst>
              <a:ext uri="{FF2B5EF4-FFF2-40B4-BE49-F238E27FC236}">
                <a16:creationId xmlns:a16="http://schemas.microsoft.com/office/drawing/2014/main" id="{4A75971E-4005-1440-BB10-63131EF656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8650" y="3171825"/>
            <a:ext cx="6375400" cy="3543300"/>
          </a:xfrm>
          <a:prstGeom prst="rect">
            <a:avLst/>
          </a:prstGeom>
        </p:spPr>
      </p:pic>
      <p:sp>
        <p:nvSpPr>
          <p:cNvPr id="5" name="Rectangle 4">
            <a:extLst>
              <a:ext uri="{FF2B5EF4-FFF2-40B4-BE49-F238E27FC236}">
                <a16:creationId xmlns:a16="http://schemas.microsoft.com/office/drawing/2014/main" id="{6A4DE0BB-6606-CE4C-BEF7-83C4ABD9CDEF}"/>
              </a:ext>
            </a:extLst>
          </p:cNvPr>
          <p:cNvSpPr/>
          <p:nvPr/>
        </p:nvSpPr>
        <p:spPr>
          <a:xfrm>
            <a:off x="7491190" y="2869328"/>
            <a:ext cx="4592860" cy="338554"/>
          </a:xfrm>
          <a:prstGeom prst="rect">
            <a:avLst/>
          </a:prstGeom>
        </p:spPr>
        <p:txBody>
          <a:bodyPr wrap="none">
            <a:spAutoFit/>
          </a:bodyPr>
          <a:lstStyle/>
          <a:p>
            <a:r>
              <a:rPr lang="en-US" sz="1600" i="1" dirty="0" err="1">
                <a:solidFill>
                  <a:srgbClr val="333333"/>
                </a:solidFill>
              </a:rPr>
              <a:t>DiBiase</a:t>
            </a:r>
            <a:r>
              <a:rPr lang="en-US" sz="1600" i="1" dirty="0">
                <a:solidFill>
                  <a:srgbClr val="333333"/>
                </a:solidFill>
              </a:rPr>
              <a:t> et al., 2013 - Journal of Geophysical Research</a:t>
            </a:r>
            <a:endParaRPr lang="en-US" sz="1600" i="1" dirty="0"/>
          </a:p>
        </p:txBody>
      </p:sp>
      <p:sp>
        <p:nvSpPr>
          <p:cNvPr id="6" name="TextBox 5">
            <a:extLst>
              <a:ext uri="{FF2B5EF4-FFF2-40B4-BE49-F238E27FC236}">
                <a16:creationId xmlns:a16="http://schemas.microsoft.com/office/drawing/2014/main" id="{8AD041A2-BD23-854F-87C9-72818871CC18}"/>
              </a:ext>
            </a:extLst>
          </p:cNvPr>
          <p:cNvSpPr txBox="1"/>
          <p:nvPr/>
        </p:nvSpPr>
        <p:spPr>
          <a:xfrm>
            <a:off x="6004718" y="750887"/>
            <a:ext cx="6079331" cy="1384995"/>
          </a:xfrm>
          <a:prstGeom prst="rect">
            <a:avLst/>
          </a:prstGeom>
          <a:noFill/>
        </p:spPr>
        <p:txBody>
          <a:bodyPr wrap="square" rtlCol="0">
            <a:spAutoFit/>
          </a:bodyPr>
          <a:lstStyle/>
          <a:p>
            <a:pPr algn="just"/>
            <a:r>
              <a:rPr lang="en-US" sz="2800" dirty="0"/>
              <a:t>Mars rock record shows clear evidences of fossil deltas, channels, and complex drainage systems.</a:t>
            </a:r>
          </a:p>
        </p:txBody>
      </p:sp>
      <p:sp>
        <p:nvSpPr>
          <p:cNvPr id="7" name="TextBox 6">
            <a:extLst>
              <a:ext uri="{FF2B5EF4-FFF2-40B4-BE49-F238E27FC236}">
                <a16:creationId xmlns:a16="http://schemas.microsoft.com/office/drawing/2014/main" id="{8FD910C2-7F4F-0347-9D22-687282CE8237}"/>
              </a:ext>
            </a:extLst>
          </p:cNvPr>
          <p:cNvSpPr txBox="1"/>
          <p:nvPr/>
        </p:nvSpPr>
        <p:spPr>
          <a:xfrm>
            <a:off x="214312" y="5229224"/>
            <a:ext cx="5494337" cy="461665"/>
          </a:xfrm>
          <a:prstGeom prst="rect">
            <a:avLst/>
          </a:prstGeom>
          <a:noFill/>
        </p:spPr>
        <p:txBody>
          <a:bodyPr wrap="square" rtlCol="0">
            <a:spAutoFit/>
          </a:bodyPr>
          <a:lstStyle/>
          <a:p>
            <a:pPr algn="just"/>
            <a:r>
              <a:rPr lang="en-US" sz="2400" dirty="0"/>
              <a:t>Jezero Crater, landing site Mars 2020</a:t>
            </a:r>
          </a:p>
        </p:txBody>
      </p:sp>
    </p:spTree>
    <p:extLst>
      <p:ext uri="{BB962C8B-B14F-4D97-AF65-F5344CB8AC3E}">
        <p14:creationId xmlns:p14="http://schemas.microsoft.com/office/powerpoint/2010/main" val="3965869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F8CE10-8EA2-2E43-A0B2-B1FA2D2D77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169"/>
            <a:ext cx="12192000" cy="6919647"/>
          </a:xfrm>
          <a:prstGeom prst="rect">
            <a:avLst/>
          </a:prstGeom>
        </p:spPr>
      </p:pic>
      <p:grpSp>
        <p:nvGrpSpPr>
          <p:cNvPr id="2" name="Group 1">
            <a:extLst>
              <a:ext uri="{FF2B5EF4-FFF2-40B4-BE49-F238E27FC236}">
                <a16:creationId xmlns:a16="http://schemas.microsoft.com/office/drawing/2014/main" id="{ECF7ACBB-6C84-944E-8398-5955686A879A}"/>
              </a:ext>
            </a:extLst>
          </p:cNvPr>
          <p:cNvGrpSpPr/>
          <p:nvPr/>
        </p:nvGrpSpPr>
        <p:grpSpPr>
          <a:xfrm>
            <a:off x="4245428" y="2057400"/>
            <a:ext cx="7946572" cy="3739243"/>
            <a:chOff x="4245428" y="2057400"/>
            <a:chExt cx="7946572" cy="3739243"/>
          </a:xfrm>
        </p:grpSpPr>
        <p:sp>
          <p:nvSpPr>
            <p:cNvPr id="6" name="Right Arrow 5">
              <a:extLst>
                <a:ext uri="{FF2B5EF4-FFF2-40B4-BE49-F238E27FC236}">
                  <a16:creationId xmlns:a16="http://schemas.microsoft.com/office/drawing/2014/main" id="{3DB7541B-FAB5-6847-92CB-DBF358A109D8}"/>
                </a:ext>
              </a:extLst>
            </p:cNvPr>
            <p:cNvSpPr/>
            <p:nvPr/>
          </p:nvSpPr>
          <p:spPr>
            <a:xfrm rot="2245276">
              <a:off x="4245428" y="2057400"/>
              <a:ext cx="849086" cy="751114"/>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Content Placeholder 3">
              <a:extLst>
                <a:ext uri="{FF2B5EF4-FFF2-40B4-BE49-F238E27FC236}">
                  <a16:creationId xmlns:a16="http://schemas.microsoft.com/office/drawing/2014/main" id="{E1841DEF-7C2C-9F4B-9B18-430DAFD3C3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 r="-3415"/>
            <a:stretch/>
          </p:blipFill>
          <p:spPr>
            <a:xfrm>
              <a:off x="5691506" y="2253341"/>
              <a:ext cx="6500494" cy="3543302"/>
            </a:xfrm>
            <a:prstGeom prst="rect">
              <a:avLst/>
            </a:prstGeom>
          </p:spPr>
        </p:pic>
      </p:grpSp>
      <p:pic>
        <p:nvPicPr>
          <p:cNvPr id="8" name="Picture 7">
            <a:extLst>
              <a:ext uri="{FF2B5EF4-FFF2-40B4-BE49-F238E27FC236}">
                <a16:creationId xmlns:a16="http://schemas.microsoft.com/office/drawing/2014/main" id="{A99FF8C3-EC4C-834D-804A-8641C13BF7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880" y="5579036"/>
            <a:ext cx="1207524" cy="1207524"/>
          </a:xfrm>
          <a:prstGeom prst="ellipse">
            <a:avLst/>
          </a:prstGeom>
        </p:spPr>
      </p:pic>
    </p:spTree>
    <p:extLst>
      <p:ext uri="{BB962C8B-B14F-4D97-AF65-F5344CB8AC3E}">
        <p14:creationId xmlns:p14="http://schemas.microsoft.com/office/powerpoint/2010/main" val="73120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DD93E0-C644-7F46-9C5B-5A7937212B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750" y="0"/>
            <a:ext cx="4153437" cy="6858000"/>
          </a:xfrm>
          <a:prstGeom prst="rect">
            <a:avLst/>
          </a:prstGeom>
        </p:spPr>
      </p:pic>
      <p:pic>
        <p:nvPicPr>
          <p:cNvPr id="4" name="Picture 3">
            <a:extLst>
              <a:ext uri="{FF2B5EF4-FFF2-40B4-BE49-F238E27FC236}">
                <a16:creationId xmlns:a16="http://schemas.microsoft.com/office/drawing/2014/main" id="{C1D7B227-C266-7A4F-BA17-1B350E897C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9454" y="942975"/>
            <a:ext cx="6788082" cy="4972050"/>
          </a:xfrm>
          <a:prstGeom prst="rect">
            <a:avLst/>
          </a:prstGeom>
        </p:spPr>
      </p:pic>
      <p:sp>
        <p:nvSpPr>
          <p:cNvPr id="5" name="TextBox 4">
            <a:extLst>
              <a:ext uri="{FF2B5EF4-FFF2-40B4-BE49-F238E27FC236}">
                <a16:creationId xmlns:a16="http://schemas.microsoft.com/office/drawing/2014/main" id="{D1DB528D-60DC-9A4A-911C-BB82DC4BDEAD}"/>
              </a:ext>
            </a:extLst>
          </p:cNvPr>
          <p:cNvSpPr txBox="1"/>
          <p:nvPr/>
        </p:nvSpPr>
        <p:spPr>
          <a:xfrm>
            <a:off x="4410187" y="6357939"/>
            <a:ext cx="2631874" cy="338554"/>
          </a:xfrm>
          <a:prstGeom prst="rect">
            <a:avLst/>
          </a:prstGeom>
          <a:noFill/>
        </p:spPr>
        <p:txBody>
          <a:bodyPr wrap="none" rtlCol="0">
            <a:spAutoFit/>
          </a:bodyPr>
          <a:lstStyle/>
          <a:p>
            <a:r>
              <a:rPr lang="en-US" sz="1600" i="1" dirty="0"/>
              <a:t>Franchi et al., 2020 – PPS 192</a:t>
            </a:r>
          </a:p>
        </p:txBody>
      </p:sp>
    </p:spTree>
    <p:extLst>
      <p:ext uri="{BB962C8B-B14F-4D97-AF65-F5344CB8AC3E}">
        <p14:creationId xmlns:p14="http://schemas.microsoft.com/office/powerpoint/2010/main" val="1896984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F8CE10-8EA2-2E43-A0B2-B1FA2D2D77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169"/>
            <a:ext cx="12192000" cy="6919647"/>
          </a:xfrm>
          <a:prstGeom prst="rect">
            <a:avLst/>
          </a:prstGeom>
        </p:spPr>
      </p:pic>
      <p:sp>
        <p:nvSpPr>
          <p:cNvPr id="6" name="Right Arrow 5">
            <a:extLst>
              <a:ext uri="{FF2B5EF4-FFF2-40B4-BE49-F238E27FC236}">
                <a16:creationId xmlns:a16="http://schemas.microsoft.com/office/drawing/2014/main" id="{3DB7541B-FAB5-6847-92CB-DBF358A109D8}"/>
              </a:ext>
            </a:extLst>
          </p:cNvPr>
          <p:cNvSpPr/>
          <p:nvPr/>
        </p:nvSpPr>
        <p:spPr>
          <a:xfrm rot="2245276">
            <a:off x="3184072" y="4490357"/>
            <a:ext cx="849086" cy="751114"/>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7">
            <a:extLst>
              <a:ext uri="{FF2B5EF4-FFF2-40B4-BE49-F238E27FC236}">
                <a16:creationId xmlns:a16="http://schemas.microsoft.com/office/drawing/2014/main" id="{A99FF8C3-EC4C-834D-804A-8641C13BF7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880" y="5579036"/>
            <a:ext cx="1207524" cy="1207524"/>
          </a:xfrm>
          <a:prstGeom prst="ellipse">
            <a:avLst/>
          </a:prstGeom>
        </p:spPr>
      </p:pic>
      <p:pic>
        <p:nvPicPr>
          <p:cNvPr id="7" name="Picture 6">
            <a:extLst>
              <a:ext uri="{FF2B5EF4-FFF2-40B4-BE49-F238E27FC236}">
                <a16:creationId xmlns:a16="http://schemas.microsoft.com/office/drawing/2014/main" id="{11749E7D-E517-5449-9836-3098C5E3F10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9229" y="90960"/>
            <a:ext cx="6022203" cy="1397106"/>
          </a:xfrm>
          <a:prstGeom prst="rect">
            <a:avLst/>
          </a:prstGeom>
        </p:spPr>
      </p:pic>
    </p:spTree>
    <p:extLst>
      <p:ext uri="{BB962C8B-B14F-4D97-AF65-F5344CB8AC3E}">
        <p14:creationId xmlns:p14="http://schemas.microsoft.com/office/powerpoint/2010/main" val="240061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06995" y="55002"/>
            <a:ext cx="2299797" cy="646331"/>
          </a:xfrm>
          <a:prstGeom prst="rect">
            <a:avLst/>
          </a:prstGeom>
          <a:noFill/>
        </p:spPr>
        <p:txBody>
          <a:bodyPr wrap="none" rtlCol="0">
            <a:spAutoFit/>
          </a:bodyPr>
          <a:lstStyle/>
          <a:p>
            <a:r>
              <a:rPr lang="en-US" sz="3600" b="1" dirty="0">
                <a:solidFill>
                  <a:srgbClr val="FF0000"/>
                </a:solidFill>
              </a:rPr>
              <a:t>WARNING!</a:t>
            </a:r>
          </a:p>
        </p:txBody>
      </p:sp>
      <p:sp>
        <p:nvSpPr>
          <p:cNvPr id="5" name="TextBox 4"/>
          <p:cNvSpPr txBox="1"/>
          <p:nvPr/>
        </p:nvSpPr>
        <p:spPr>
          <a:xfrm>
            <a:off x="137504" y="688375"/>
            <a:ext cx="4701736" cy="461665"/>
          </a:xfrm>
          <a:prstGeom prst="rect">
            <a:avLst/>
          </a:prstGeom>
          <a:noFill/>
        </p:spPr>
        <p:txBody>
          <a:bodyPr wrap="none" rtlCol="0">
            <a:spAutoFit/>
          </a:bodyPr>
          <a:lstStyle/>
          <a:p>
            <a:r>
              <a:rPr lang="en-US" sz="2400" b="1" dirty="0"/>
              <a:t>Ingredients for extra-terrestrial life:</a:t>
            </a:r>
          </a:p>
        </p:txBody>
      </p:sp>
      <p:pic>
        <p:nvPicPr>
          <p:cNvPr id="6" name="Picture 5">
            <a:extLst>
              <a:ext uri="{FF2B5EF4-FFF2-40B4-BE49-F238E27FC236}">
                <a16:creationId xmlns:a16="http://schemas.microsoft.com/office/drawing/2014/main" id="{009C203B-8231-9749-9AA2-D0BA05DE4F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0942" y="1311597"/>
            <a:ext cx="3539214" cy="1963617"/>
          </a:xfrm>
          <a:prstGeom prst="rect">
            <a:avLst/>
          </a:prstGeom>
        </p:spPr>
      </p:pic>
      <p:sp>
        <p:nvSpPr>
          <p:cNvPr id="7" name="TextBox 6"/>
          <p:cNvSpPr txBox="1"/>
          <p:nvPr/>
        </p:nvSpPr>
        <p:spPr>
          <a:xfrm>
            <a:off x="3873270" y="1311598"/>
            <a:ext cx="1278363" cy="2031325"/>
          </a:xfrm>
          <a:prstGeom prst="rect">
            <a:avLst/>
          </a:prstGeom>
          <a:noFill/>
        </p:spPr>
        <p:txBody>
          <a:bodyPr wrap="none" rtlCol="0">
            <a:spAutoFit/>
          </a:bodyPr>
          <a:lstStyle/>
          <a:p>
            <a:r>
              <a:rPr lang="en-US" b="1" dirty="0"/>
              <a:t>ORGANICS</a:t>
            </a:r>
          </a:p>
          <a:p>
            <a:endParaRPr lang="en-US" b="1" dirty="0"/>
          </a:p>
          <a:p>
            <a:endParaRPr lang="en-US" b="1" dirty="0"/>
          </a:p>
          <a:p>
            <a:endParaRPr lang="en-US" b="1" dirty="0"/>
          </a:p>
          <a:p>
            <a:endParaRPr lang="en-US" b="1" dirty="0"/>
          </a:p>
          <a:p>
            <a:endParaRPr lang="en-US" b="1" dirty="0"/>
          </a:p>
          <a:p>
            <a:r>
              <a:rPr lang="en-US" b="1" dirty="0"/>
              <a:t>NUTRIENTS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0208" y="2113293"/>
            <a:ext cx="4379967" cy="2811391"/>
          </a:xfrm>
          <a:prstGeom prst="rect">
            <a:avLst/>
          </a:prstGeom>
        </p:spPr>
      </p:pic>
      <p:sp>
        <p:nvSpPr>
          <p:cNvPr id="9" name="TextBox 8"/>
          <p:cNvSpPr txBox="1"/>
          <p:nvPr/>
        </p:nvSpPr>
        <p:spPr>
          <a:xfrm>
            <a:off x="6385572" y="3334322"/>
            <a:ext cx="953723" cy="369332"/>
          </a:xfrm>
          <a:prstGeom prst="rect">
            <a:avLst/>
          </a:prstGeom>
          <a:noFill/>
        </p:spPr>
        <p:txBody>
          <a:bodyPr wrap="none" rtlCol="0">
            <a:spAutoFit/>
          </a:bodyPr>
          <a:lstStyle/>
          <a:p>
            <a:r>
              <a:rPr lang="en-US" b="1" dirty="0"/>
              <a:t>ENERGY</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942" y="4009019"/>
            <a:ext cx="3539214" cy="2654411"/>
          </a:xfrm>
          <a:prstGeom prst="rect">
            <a:avLst/>
          </a:prstGeom>
        </p:spPr>
      </p:pic>
      <p:sp>
        <p:nvSpPr>
          <p:cNvPr id="11" name="TextBox 10"/>
          <p:cNvSpPr txBox="1"/>
          <p:nvPr/>
        </p:nvSpPr>
        <p:spPr>
          <a:xfrm>
            <a:off x="3780156" y="4597560"/>
            <a:ext cx="1588897" cy="1477328"/>
          </a:xfrm>
          <a:prstGeom prst="rect">
            <a:avLst/>
          </a:prstGeom>
          <a:noFill/>
        </p:spPr>
        <p:txBody>
          <a:bodyPr wrap="none" rtlCol="0">
            <a:spAutoFit/>
          </a:bodyPr>
          <a:lstStyle/>
          <a:p>
            <a:r>
              <a:rPr lang="en-US" b="1" dirty="0"/>
              <a:t>LIQUID WATER</a:t>
            </a:r>
          </a:p>
          <a:p>
            <a:endParaRPr lang="en-US" b="1" dirty="0"/>
          </a:p>
          <a:p>
            <a:endParaRPr lang="en-US" b="1" dirty="0"/>
          </a:p>
          <a:p>
            <a:endParaRPr lang="en-US" b="1" dirty="0"/>
          </a:p>
          <a:p>
            <a:r>
              <a:rPr lang="en-US" b="1" dirty="0"/>
              <a:t>CONVECTION</a:t>
            </a:r>
          </a:p>
        </p:txBody>
      </p:sp>
    </p:spTree>
    <p:extLst>
      <p:ext uri="{BB962C8B-B14F-4D97-AF65-F5344CB8AC3E}">
        <p14:creationId xmlns:p14="http://schemas.microsoft.com/office/powerpoint/2010/main" val="1508761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CAD9E-C0C9-4B42-B0C7-C41822706C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812" y="0"/>
            <a:ext cx="5254085" cy="6858000"/>
          </a:xfrm>
          <a:prstGeom prst="rect">
            <a:avLst/>
          </a:prstGeom>
        </p:spPr>
      </p:pic>
      <p:pic>
        <p:nvPicPr>
          <p:cNvPr id="12" name="Picture 11">
            <a:extLst>
              <a:ext uri="{FF2B5EF4-FFF2-40B4-BE49-F238E27FC236}">
                <a16:creationId xmlns:a16="http://schemas.microsoft.com/office/drawing/2014/main" id="{03B73B6E-BF34-CC46-AFEA-8EDA7C63A0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5292938" y="2"/>
            <a:ext cx="6900918" cy="4945779"/>
          </a:xfrm>
          <a:prstGeom prst="rect">
            <a:avLst/>
          </a:prstGeom>
        </p:spPr>
      </p:pic>
      <p:pic>
        <p:nvPicPr>
          <p:cNvPr id="8" name="Picture 7">
            <a:extLst>
              <a:ext uri="{FF2B5EF4-FFF2-40B4-BE49-F238E27FC236}">
                <a16:creationId xmlns:a16="http://schemas.microsoft.com/office/drawing/2014/main" id="{43A22000-B273-1542-9BF3-A1BA64C046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512" y="5549727"/>
            <a:ext cx="1188000" cy="1188000"/>
          </a:xfrm>
          <a:prstGeom prst="ellipse">
            <a:avLst/>
          </a:prstGeom>
        </p:spPr>
      </p:pic>
      <p:pic>
        <p:nvPicPr>
          <p:cNvPr id="9" name="Picture 8">
            <a:extLst>
              <a:ext uri="{FF2B5EF4-FFF2-40B4-BE49-F238E27FC236}">
                <a16:creationId xmlns:a16="http://schemas.microsoft.com/office/drawing/2014/main" id="{E2AC49BA-BA04-4543-87CF-112822451A2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93297" y="5181599"/>
            <a:ext cx="6661320" cy="1556127"/>
          </a:xfrm>
          <a:prstGeom prst="rect">
            <a:avLst/>
          </a:prstGeom>
        </p:spPr>
      </p:pic>
    </p:spTree>
    <p:extLst>
      <p:ext uri="{BB962C8B-B14F-4D97-AF65-F5344CB8AC3E}">
        <p14:creationId xmlns:p14="http://schemas.microsoft.com/office/powerpoint/2010/main" val="923193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5C63CA-E4E0-1747-8425-15765D491F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5614737" cy="6876462"/>
          </a:xfrm>
          <a:prstGeom prst="rect">
            <a:avLst/>
          </a:prstGeom>
        </p:spPr>
      </p:pic>
      <p:pic>
        <p:nvPicPr>
          <p:cNvPr id="21" name="Picture 20">
            <a:extLst>
              <a:ext uri="{FF2B5EF4-FFF2-40B4-BE49-F238E27FC236}">
                <a16:creationId xmlns:a16="http://schemas.microsoft.com/office/drawing/2014/main" id="{DDC2FE81-DC34-CB43-9BEF-22FE894E47D6}"/>
              </a:ext>
            </a:extLst>
          </p:cNvPr>
          <p:cNvPicPr>
            <a:picLocks noChangeAspect="1"/>
          </p:cNvPicPr>
          <p:nvPr/>
        </p:nvPicPr>
        <p:blipFill>
          <a:blip r:embed="rId4"/>
          <a:stretch>
            <a:fillRect/>
          </a:stretch>
        </p:blipFill>
        <p:spPr>
          <a:xfrm>
            <a:off x="5614736" y="-1"/>
            <a:ext cx="6577264" cy="3699711"/>
          </a:xfrm>
          <a:prstGeom prst="rect">
            <a:avLst/>
          </a:prstGeom>
        </p:spPr>
      </p:pic>
      <p:sp>
        <p:nvSpPr>
          <p:cNvPr id="22" name="TextBox 21">
            <a:extLst>
              <a:ext uri="{FF2B5EF4-FFF2-40B4-BE49-F238E27FC236}">
                <a16:creationId xmlns:a16="http://schemas.microsoft.com/office/drawing/2014/main" id="{E43F3F1F-B8BA-F94F-AC86-BA1C519EDCA2}"/>
              </a:ext>
            </a:extLst>
          </p:cNvPr>
          <p:cNvSpPr txBox="1"/>
          <p:nvPr/>
        </p:nvSpPr>
        <p:spPr>
          <a:xfrm>
            <a:off x="9948154" y="103820"/>
            <a:ext cx="2123145" cy="461665"/>
          </a:xfrm>
          <a:prstGeom prst="rect">
            <a:avLst/>
          </a:prstGeom>
          <a:solidFill>
            <a:schemeClr val="bg1"/>
          </a:solidFill>
        </p:spPr>
        <p:txBody>
          <a:bodyPr wrap="none" rtlCol="0">
            <a:spAutoFit/>
          </a:bodyPr>
          <a:lstStyle/>
          <a:p>
            <a:r>
              <a:rPr lang="en-US" sz="2400" b="1" dirty="0"/>
              <a:t>Curiosity Rover</a:t>
            </a:r>
          </a:p>
        </p:txBody>
      </p:sp>
      <p:pic>
        <p:nvPicPr>
          <p:cNvPr id="2" name="Picture 1">
            <a:extLst>
              <a:ext uri="{FF2B5EF4-FFF2-40B4-BE49-F238E27FC236}">
                <a16:creationId xmlns:a16="http://schemas.microsoft.com/office/drawing/2014/main" id="{0B895C55-C681-1C4C-94D5-88EC155F40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14736" y="3122609"/>
            <a:ext cx="6577264" cy="3753853"/>
          </a:xfrm>
          <a:prstGeom prst="rect">
            <a:avLst/>
          </a:prstGeom>
        </p:spPr>
      </p:pic>
      <p:sp>
        <p:nvSpPr>
          <p:cNvPr id="3" name="TextBox 2">
            <a:extLst>
              <a:ext uri="{FF2B5EF4-FFF2-40B4-BE49-F238E27FC236}">
                <a16:creationId xmlns:a16="http://schemas.microsoft.com/office/drawing/2014/main" id="{022AF915-DE51-D542-A085-4C58B50F703A}"/>
              </a:ext>
            </a:extLst>
          </p:cNvPr>
          <p:cNvSpPr txBox="1"/>
          <p:nvPr/>
        </p:nvSpPr>
        <p:spPr>
          <a:xfrm>
            <a:off x="128336" y="119862"/>
            <a:ext cx="1579150" cy="461665"/>
          </a:xfrm>
          <a:prstGeom prst="rect">
            <a:avLst/>
          </a:prstGeom>
          <a:noFill/>
        </p:spPr>
        <p:txBody>
          <a:bodyPr wrap="none" rtlCol="0">
            <a:spAutoFit/>
          </a:bodyPr>
          <a:lstStyle/>
          <a:p>
            <a:r>
              <a:rPr lang="en-US" sz="2400" b="1" dirty="0">
                <a:solidFill>
                  <a:schemeClr val="bg1"/>
                </a:solidFill>
              </a:rPr>
              <a:t>Dust devils</a:t>
            </a:r>
          </a:p>
        </p:txBody>
      </p:sp>
      <p:pic>
        <p:nvPicPr>
          <p:cNvPr id="11" name="Picture 10">
            <a:extLst>
              <a:ext uri="{FF2B5EF4-FFF2-40B4-BE49-F238E27FC236}">
                <a16:creationId xmlns:a16="http://schemas.microsoft.com/office/drawing/2014/main" id="{3D283A43-6118-B940-80AB-0E790A8CFF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27628" y="2377988"/>
            <a:ext cx="720000" cy="720000"/>
          </a:xfrm>
          <a:prstGeom prst="ellipse">
            <a:avLst/>
          </a:prstGeom>
        </p:spPr>
      </p:pic>
      <p:pic>
        <p:nvPicPr>
          <p:cNvPr id="13" name="Picture 12">
            <a:extLst>
              <a:ext uri="{FF2B5EF4-FFF2-40B4-BE49-F238E27FC236}">
                <a16:creationId xmlns:a16="http://schemas.microsoft.com/office/drawing/2014/main" id="{2EB11489-9C26-8D45-95DB-24A4FC9D89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05997" y="6077334"/>
            <a:ext cx="720000" cy="720000"/>
          </a:xfrm>
          <a:prstGeom prst="ellipse">
            <a:avLst/>
          </a:prstGeom>
        </p:spPr>
      </p:pic>
    </p:spTree>
    <p:extLst>
      <p:ext uri="{BB962C8B-B14F-4D97-AF65-F5344CB8AC3E}">
        <p14:creationId xmlns:p14="http://schemas.microsoft.com/office/powerpoint/2010/main" val="2618355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360882-520A-2E48-B6C1-C5499A4033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936" y="5569729"/>
            <a:ext cx="1206000" cy="1206000"/>
          </a:xfrm>
          <a:prstGeom prst="ellipse">
            <a:avLst/>
          </a:prstGeom>
        </p:spPr>
      </p:pic>
      <p:pic>
        <p:nvPicPr>
          <p:cNvPr id="3" name="Picture 2">
            <a:extLst>
              <a:ext uri="{FF2B5EF4-FFF2-40B4-BE49-F238E27FC236}">
                <a16:creationId xmlns:a16="http://schemas.microsoft.com/office/drawing/2014/main" id="{A9E6D7DF-9406-CF42-BF9B-2B6307665E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 r="-546"/>
          <a:stretch/>
        </p:blipFill>
        <p:spPr>
          <a:xfrm>
            <a:off x="0" y="20496"/>
            <a:ext cx="12192000" cy="6837504"/>
          </a:xfrm>
          <a:prstGeom prst="rect">
            <a:avLst/>
          </a:prstGeom>
        </p:spPr>
      </p:pic>
      <p:pic>
        <p:nvPicPr>
          <p:cNvPr id="9" name="Imagen 18">
            <a:extLst>
              <a:ext uri="{FF2B5EF4-FFF2-40B4-BE49-F238E27FC236}">
                <a16:creationId xmlns:a16="http://schemas.microsoft.com/office/drawing/2014/main" id="{A69D2557-778F-BA48-A3D2-AEDDA47044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43849" y="5102450"/>
            <a:ext cx="4176712" cy="1755550"/>
          </a:xfrm>
          <a:prstGeom prst="rect">
            <a:avLst/>
          </a:prstGeom>
        </p:spPr>
      </p:pic>
      <p:sp>
        <p:nvSpPr>
          <p:cNvPr id="6" name="Rectangle 5">
            <a:extLst>
              <a:ext uri="{FF2B5EF4-FFF2-40B4-BE49-F238E27FC236}">
                <a16:creationId xmlns:a16="http://schemas.microsoft.com/office/drawing/2014/main" id="{9F302C07-27A9-9246-A6A6-43CB5C48C6A3}"/>
              </a:ext>
            </a:extLst>
          </p:cNvPr>
          <p:cNvSpPr/>
          <p:nvPr/>
        </p:nvSpPr>
        <p:spPr>
          <a:xfrm>
            <a:off x="6286500" y="1600200"/>
            <a:ext cx="1200150" cy="5857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B488F47-B2E7-A448-BA83-72A60BACA272}"/>
              </a:ext>
            </a:extLst>
          </p:cNvPr>
          <p:cNvGrpSpPr>
            <a:grpSpLocks noChangeAspect="1"/>
          </p:cNvGrpSpPr>
          <p:nvPr/>
        </p:nvGrpSpPr>
        <p:grpSpPr>
          <a:xfrm>
            <a:off x="99333" y="3410450"/>
            <a:ext cx="3786863" cy="3384000"/>
            <a:chOff x="-1" y="4100513"/>
            <a:chExt cx="3085760" cy="2757487"/>
          </a:xfrm>
        </p:grpSpPr>
        <p:pic>
          <p:nvPicPr>
            <p:cNvPr id="4" name="Picture 3">
              <a:extLst>
                <a:ext uri="{FF2B5EF4-FFF2-40B4-BE49-F238E27FC236}">
                  <a16:creationId xmlns:a16="http://schemas.microsoft.com/office/drawing/2014/main" id="{1AA3569F-0BB2-AC4C-8E16-0302C5B37D1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4100513"/>
              <a:ext cx="3085760" cy="2757487"/>
            </a:xfrm>
            <a:prstGeom prst="rect">
              <a:avLst/>
            </a:prstGeom>
            <a:ln>
              <a:solidFill>
                <a:srgbClr val="FF0000"/>
              </a:solidFill>
            </a:ln>
          </p:spPr>
        </p:pic>
        <p:pic>
          <p:nvPicPr>
            <p:cNvPr id="11" name="Picture 10">
              <a:extLst>
                <a:ext uri="{FF2B5EF4-FFF2-40B4-BE49-F238E27FC236}">
                  <a16:creationId xmlns:a16="http://schemas.microsoft.com/office/drawing/2014/main" id="{87B149E4-5960-5F4B-9E47-1A2F65DE7E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1044" y="4205530"/>
              <a:ext cx="972000" cy="972000"/>
            </a:xfrm>
            <a:prstGeom prst="ellipse">
              <a:avLst/>
            </a:prstGeom>
          </p:spPr>
        </p:pic>
      </p:grpSp>
      <p:sp>
        <p:nvSpPr>
          <p:cNvPr id="2" name="TextBox 1">
            <a:extLst>
              <a:ext uri="{FF2B5EF4-FFF2-40B4-BE49-F238E27FC236}">
                <a16:creationId xmlns:a16="http://schemas.microsoft.com/office/drawing/2014/main" id="{192EEC1C-9CC1-B849-9E85-C6BEF8485518}"/>
              </a:ext>
            </a:extLst>
          </p:cNvPr>
          <p:cNvSpPr txBox="1"/>
          <p:nvPr/>
        </p:nvSpPr>
        <p:spPr>
          <a:xfrm>
            <a:off x="99333" y="20496"/>
            <a:ext cx="2691634" cy="461665"/>
          </a:xfrm>
          <a:prstGeom prst="rect">
            <a:avLst/>
          </a:prstGeom>
          <a:noFill/>
        </p:spPr>
        <p:txBody>
          <a:bodyPr wrap="none" rtlCol="0">
            <a:spAutoFit/>
          </a:bodyPr>
          <a:lstStyle/>
          <a:p>
            <a:r>
              <a:rPr lang="it-IT" sz="2400" b="1" dirty="0" err="1"/>
              <a:t>Perseverance</a:t>
            </a:r>
            <a:r>
              <a:rPr lang="it-IT" sz="2400" b="1" dirty="0"/>
              <a:t> Rover</a:t>
            </a:r>
          </a:p>
        </p:txBody>
      </p:sp>
      <p:pic>
        <p:nvPicPr>
          <p:cNvPr id="7" name="Picture 6">
            <a:extLst>
              <a:ext uri="{FF2B5EF4-FFF2-40B4-BE49-F238E27FC236}">
                <a16:creationId xmlns:a16="http://schemas.microsoft.com/office/drawing/2014/main" id="{0E31A6C0-8C77-3E41-AAFE-1EADBE79189F}"/>
              </a:ext>
            </a:extLst>
          </p:cNvPr>
          <p:cNvPicPr>
            <a:picLocks noChangeAspect="1"/>
          </p:cNvPicPr>
          <p:nvPr/>
        </p:nvPicPr>
        <p:blipFill>
          <a:blip r:embed="rId7"/>
          <a:stretch>
            <a:fillRect/>
          </a:stretch>
        </p:blipFill>
        <p:spPr>
          <a:xfrm>
            <a:off x="5014229" y="3410450"/>
            <a:ext cx="6388100" cy="3314700"/>
          </a:xfrm>
          <a:prstGeom prst="rect">
            <a:avLst/>
          </a:prstGeom>
        </p:spPr>
      </p:pic>
    </p:spTree>
    <p:extLst>
      <p:ext uri="{BB962C8B-B14F-4D97-AF65-F5344CB8AC3E}">
        <p14:creationId xmlns:p14="http://schemas.microsoft.com/office/powerpoint/2010/main" val="110926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977" y="2304288"/>
            <a:ext cx="6919034" cy="448757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4149" y="130352"/>
            <a:ext cx="5330036" cy="3234640"/>
          </a:xfrm>
          <a:prstGeom prst="rect">
            <a:avLst/>
          </a:prstGeom>
        </p:spPr>
      </p:pic>
      <p:sp>
        <p:nvSpPr>
          <p:cNvPr id="7" name="TextBox 6"/>
          <p:cNvSpPr txBox="1"/>
          <p:nvPr/>
        </p:nvSpPr>
        <p:spPr>
          <a:xfrm>
            <a:off x="261977" y="226771"/>
            <a:ext cx="3683124" cy="400110"/>
          </a:xfrm>
          <a:prstGeom prst="rect">
            <a:avLst/>
          </a:prstGeom>
          <a:noFill/>
        </p:spPr>
        <p:txBody>
          <a:bodyPr wrap="none" rtlCol="0">
            <a:spAutoFit/>
          </a:bodyPr>
          <a:lstStyle/>
          <a:p>
            <a:r>
              <a:rPr lang="en-US" sz="2000" b="1" dirty="0"/>
              <a:t>MINERALS AND EXTREMOPHILES</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8852" y="4103020"/>
            <a:ext cx="4780166" cy="2688844"/>
          </a:xfrm>
          <a:prstGeom prst="rect">
            <a:avLst/>
          </a:prstGeom>
        </p:spPr>
      </p:pic>
      <p:pic>
        <p:nvPicPr>
          <p:cNvPr id="9" name="Picture 8">
            <a:extLst>
              <a:ext uri="{FF2B5EF4-FFF2-40B4-BE49-F238E27FC236}">
                <a16:creationId xmlns:a16="http://schemas.microsoft.com/office/drawing/2014/main" id="{1480B05D-3CA6-AC4A-BC56-BB4E6EE12A1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98178" y="933285"/>
            <a:ext cx="3486151" cy="814387"/>
          </a:xfrm>
          <a:prstGeom prst="rect">
            <a:avLst/>
          </a:prstGeom>
        </p:spPr>
      </p:pic>
    </p:spTree>
    <p:extLst>
      <p:ext uri="{BB962C8B-B14F-4D97-AF65-F5344CB8AC3E}">
        <p14:creationId xmlns:p14="http://schemas.microsoft.com/office/powerpoint/2010/main" val="505285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667C04-88AC-1847-AC48-7AEA83E36B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6" name="TextBox 5">
            <a:extLst>
              <a:ext uri="{FF2B5EF4-FFF2-40B4-BE49-F238E27FC236}">
                <a16:creationId xmlns:a16="http://schemas.microsoft.com/office/drawing/2014/main" id="{FDEC3BA6-04D8-AD4D-A7EA-0EF29D33C820}"/>
              </a:ext>
            </a:extLst>
          </p:cNvPr>
          <p:cNvSpPr txBox="1"/>
          <p:nvPr/>
        </p:nvSpPr>
        <p:spPr>
          <a:xfrm>
            <a:off x="144379" y="642448"/>
            <a:ext cx="4093044" cy="369332"/>
          </a:xfrm>
          <a:prstGeom prst="rect">
            <a:avLst/>
          </a:prstGeom>
          <a:solidFill>
            <a:schemeClr val="bg1"/>
          </a:solidFill>
        </p:spPr>
        <p:txBody>
          <a:bodyPr wrap="none" rtlCol="0">
            <a:spAutoFit/>
          </a:bodyPr>
          <a:lstStyle/>
          <a:p>
            <a:r>
              <a:rPr lang="en-US" b="1" dirty="0" err="1"/>
              <a:t>Evaporiti</a:t>
            </a:r>
            <a:r>
              <a:rPr lang="en-US" b="1" dirty="0"/>
              <a:t> </a:t>
            </a:r>
            <a:r>
              <a:rPr lang="en-US" b="1" dirty="0" err="1"/>
              <a:t>ricche</a:t>
            </a:r>
            <a:r>
              <a:rPr lang="en-US" b="1" dirty="0"/>
              <a:t> in S </a:t>
            </a:r>
            <a:r>
              <a:rPr lang="en-US" b="1" dirty="0" err="1"/>
              <a:t>identificate</a:t>
            </a:r>
            <a:r>
              <a:rPr lang="en-US" b="1" dirty="0"/>
              <a:t> </a:t>
            </a:r>
            <a:r>
              <a:rPr lang="en-US" b="1" dirty="0" err="1"/>
              <a:t>su</a:t>
            </a:r>
            <a:r>
              <a:rPr lang="en-US" b="1" dirty="0"/>
              <a:t> </a:t>
            </a:r>
            <a:r>
              <a:rPr lang="en-US" b="1" dirty="0" err="1"/>
              <a:t>Marte</a:t>
            </a:r>
            <a:endParaRPr lang="en-US" b="1" dirty="0"/>
          </a:p>
        </p:txBody>
      </p:sp>
      <p:sp>
        <p:nvSpPr>
          <p:cNvPr id="2" name="Rectangle 1">
            <a:extLst>
              <a:ext uri="{FF2B5EF4-FFF2-40B4-BE49-F238E27FC236}">
                <a16:creationId xmlns:a16="http://schemas.microsoft.com/office/drawing/2014/main" id="{13319420-A8D5-DA46-8FBC-516CB77BA778}"/>
              </a:ext>
            </a:extLst>
          </p:cNvPr>
          <p:cNvSpPr/>
          <p:nvPr/>
        </p:nvSpPr>
        <p:spPr>
          <a:xfrm>
            <a:off x="144379" y="1189333"/>
            <a:ext cx="3899016" cy="369332"/>
          </a:xfrm>
          <a:prstGeom prst="rect">
            <a:avLst/>
          </a:prstGeom>
          <a:solidFill>
            <a:schemeClr val="bg1"/>
          </a:solidFill>
        </p:spPr>
        <p:txBody>
          <a:bodyPr wrap="none">
            <a:spAutoFit/>
          </a:bodyPr>
          <a:lstStyle/>
          <a:p>
            <a:r>
              <a:rPr lang="en-US" dirty="0">
                <a:solidFill>
                  <a:srgbClr val="1C1D1E"/>
                </a:solidFill>
                <a:latin typeface="Open Sans"/>
              </a:rPr>
              <a:t>Monohydrated Mg sulfate (MgSO</a:t>
            </a:r>
            <a:r>
              <a:rPr lang="en-US" baseline="-25000" dirty="0">
                <a:solidFill>
                  <a:srgbClr val="1C1D1E"/>
                </a:solidFill>
                <a:latin typeface="Open Sans"/>
              </a:rPr>
              <a:t>4</a:t>
            </a:r>
            <a:r>
              <a:rPr lang="en-US" b="1" dirty="0">
                <a:solidFill>
                  <a:srgbClr val="1C1D1E"/>
                </a:solidFill>
                <a:latin typeface="Open Sans"/>
              </a:rPr>
              <a:t>·</a:t>
            </a:r>
            <a:r>
              <a:rPr lang="en-US" dirty="0">
                <a:solidFill>
                  <a:srgbClr val="1C1D1E"/>
                </a:solidFill>
                <a:latin typeface="Open Sans"/>
              </a:rPr>
              <a:t>H</a:t>
            </a:r>
            <a:r>
              <a:rPr lang="en-US" baseline="-25000" dirty="0">
                <a:solidFill>
                  <a:srgbClr val="1C1D1E"/>
                </a:solidFill>
                <a:latin typeface="Open Sans"/>
              </a:rPr>
              <a:t>2</a:t>
            </a:r>
            <a:r>
              <a:rPr lang="en-US" dirty="0">
                <a:solidFill>
                  <a:srgbClr val="1C1D1E"/>
                </a:solidFill>
                <a:latin typeface="Open Sans"/>
              </a:rPr>
              <a:t>O)</a:t>
            </a:r>
            <a:endParaRPr lang="en-US" dirty="0"/>
          </a:p>
        </p:txBody>
      </p:sp>
      <p:sp>
        <p:nvSpPr>
          <p:cNvPr id="3" name="Rectangle 2">
            <a:extLst>
              <a:ext uri="{FF2B5EF4-FFF2-40B4-BE49-F238E27FC236}">
                <a16:creationId xmlns:a16="http://schemas.microsoft.com/office/drawing/2014/main" id="{463004B6-3799-684B-958A-D209992424E2}"/>
              </a:ext>
            </a:extLst>
          </p:cNvPr>
          <p:cNvSpPr/>
          <p:nvPr/>
        </p:nvSpPr>
        <p:spPr>
          <a:xfrm>
            <a:off x="144379" y="1723006"/>
            <a:ext cx="2504404" cy="369332"/>
          </a:xfrm>
          <a:prstGeom prst="rect">
            <a:avLst/>
          </a:prstGeom>
          <a:solidFill>
            <a:schemeClr val="bg1"/>
          </a:solidFill>
        </p:spPr>
        <p:txBody>
          <a:bodyPr wrap="none">
            <a:spAutoFit/>
          </a:bodyPr>
          <a:lstStyle/>
          <a:p>
            <a:r>
              <a:rPr lang="en-US" dirty="0" err="1">
                <a:solidFill>
                  <a:srgbClr val="1C1D1E"/>
                </a:solidFill>
                <a:latin typeface="Open Sans"/>
              </a:rPr>
              <a:t>Starkeyite</a:t>
            </a:r>
            <a:r>
              <a:rPr lang="en-US" dirty="0">
                <a:solidFill>
                  <a:srgbClr val="1C1D1E"/>
                </a:solidFill>
                <a:latin typeface="Open Sans"/>
              </a:rPr>
              <a:t> (MgSO</a:t>
            </a:r>
            <a:r>
              <a:rPr lang="en-US" baseline="-25000" dirty="0">
                <a:solidFill>
                  <a:srgbClr val="1C1D1E"/>
                </a:solidFill>
                <a:latin typeface="Open Sans"/>
              </a:rPr>
              <a:t>4</a:t>
            </a:r>
            <a:r>
              <a:rPr lang="en-US" b="1" dirty="0">
                <a:solidFill>
                  <a:srgbClr val="1C1D1E"/>
                </a:solidFill>
                <a:latin typeface="Open Sans"/>
              </a:rPr>
              <a:t>·</a:t>
            </a:r>
            <a:r>
              <a:rPr lang="en-US" dirty="0">
                <a:solidFill>
                  <a:srgbClr val="1C1D1E"/>
                </a:solidFill>
                <a:latin typeface="Open Sans"/>
              </a:rPr>
              <a:t>4H</a:t>
            </a:r>
            <a:r>
              <a:rPr lang="en-US" baseline="-25000" dirty="0">
                <a:solidFill>
                  <a:srgbClr val="1C1D1E"/>
                </a:solidFill>
                <a:latin typeface="Open Sans"/>
              </a:rPr>
              <a:t>2</a:t>
            </a:r>
            <a:r>
              <a:rPr lang="en-US" dirty="0">
                <a:solidFill>
                  <a:srgbClr val="1C1D1E"/>
                </a:solidFill>
                <a:latin typeface="Open Sans"/>
              </a:rPr>
              <a:t>O)</a:t>
            </a:r>
            <a:endParaRPr lang="en-US" dirty="0"/>
          </a:p>
        </p:txBody>
      </p:sp>
      <p:pic>
        <p:nvPicPr>
          <p:cNvPr id="7" name="Main graphic">
            <a:extLst>
              <a:ext uri="{FF2B5EF4-FFF2-40B4-BE49-F238E27FC236}">
                <a16:creationId xmlns:a16="http://schemas.microsoft.com/office/drawing/2014/main" id="{6D434F2A-62E4-AF47-8EF9-6F53E9FD67AE}"/>
              </a:ext>
            </a:extLst>
          </p:cNvPr>
          <p:cNvPicPr/>
          <p:nvPr/>
        </p:nvPicPr>
        <p:blipFill>
          <a:blip r:embed="rId3" cstate="email">
            <a:extLst>
              <a:ext uri="{28A0092B-C50C-407E-A947-70E740481C1C}">
                <a14:useLocalDpi xmlns:a14="http://schemas.microsoft.com/office/drawing/2010/main"/>
              </a:ext>
            </a:extLst>
          </a:blip>
          <a:stretch/>
        </p:blipFill>
        <p:spPr>
          <a:xfrm>
            <a:off x="144379" y="2185239"/>
            <a:ext cx="6956781" cy="4302780"/>
          </a:xfrm>
          <a:prstGeom prst="rect">
            <a:avLst/>
          </a:prstGeom>
          <a:ln>
            <a:noFill/>
          </a:ln>
        </p:spPr>
      </p:pic>
      <p:sp>
        <p:nvSpPr>
          <p:cNvPr id="8" name="TextShape 2">
            <a:extLst>
              <a:ext uri="{FF2B5EF4-FFF2-40B4-BE49-F238E27FC236}">
                <a16:creationId xmlns:a16="http://schemas.microsoft.com/office/drawing/2014/main" id="{38F1CE15-A43C-0D41-958D-97EBFAD8D5F4}"/>
              </a:ext>
            </a:extLst>
          </p:cNvPr>
          <p:cNvSpPr txBox="1"/>
          <p:nvPr/>
        </p:nvSpPr>
        <p:spPr>
          <a:xfrm>
            <a:off x="144379" y="6518495"/>
            <a:ext cx="8640000" cy="451800"/>
          </a:xfrm>
          <a:prstGeom prst="rect">
            <a:avLst/>
          </a:prstGeom>
          <a:noFill/>
          <a:ln>
            <a:noFill/>
          </a:ln>
        </p:spPr>
        <p:txBody>
          <a:bodyPr lIns="90000" tIns="45000" rIns="90000" bIns="45000"/>
          <a:lstStyle/>
          <a:p>
            <a:r>
              <a:rPr lang="en-US" sz="1400" b="1" strike="noStrike" spc="-1" dirty="0">
                <a:solidFill>
                  <a:schemeClr val="bg1"/>
                </a:solidFill>
              </a:rPr>
              <a:t>Wang et al., 2016 - JGR Planets, Volume: 121, Issue: 4, Pages: 678-694 </a:t>
            </a:r>
            <a:endParaRPr lang="en-US" sz="1400" b="0" strike="noStrike" spc="-1" dirty="0">
              <a:solidFill>
                <a:schemeClr val="bg1"/>
              </a:solidFill>
            </a:endParaRPr>
          </a:p>
        </p:txBody>
      </p:sp>
      <p:pic>
        <p:nvPicPr>
          <p:cNvPr id="10" name="Picture 9">
            <a:extLst>
              <a:ext uri="{FF2B5EF4-FFF2-40B4-BE49-F238E27FC236}">
                <a16:creationId xmlns:a16="http://schemas.microsoft.com/office/drawing/2014/main" id="{3E7C1C5F-240A-244C-8B6E-DBBA4C7DFA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8863" y="487506"/>
            <a:ext cx="4687886" cy="4541694"/>
          </a:xfrm>
          <a:prstGeom prst="rect">
            <a:avLst/>
          </a:prstGeom>
        </p:spPr>
      </p:pic>
      <p:sp>
        <p:nvSpPr>
          <p:cNvPr id="11" name="Rectangle 10">
            <a:extLst>
              <a:ext uri="{FF2B5EF4-FFF2-40B4-BE49-F238E27FC236}">
                <a16:creationId xmlns:a16="http://schemas.microsoft.com/office/drawing/2014/main" id="{11D21E89-7C3C-DB41-A2D4-BFFFD71F41C3}"/>
              </a:ext>
            </a:extLst>
          </p:cNvPr>
          <p:cNvSpPr/>
          <p:nvPr/>
        </p:nvSpPr>
        <p:spPr>
          <a:xfrm>
            <a:off x="7245540" y="5332040"/>
            <a:ext cx="4691209" cy="646331"/>
          </a:xfrm>
          <a:prstGeom prst="rect">
            <a:avLst/>
          </a:prstGeom>
          <a:solidFill>
            <a:schemeClr val="bg1"/>
          </a:solidFill>
        </p:spPr>
        <p:txBody>
          <a:bodyPr wrap="square">
            <a:spAutoFit/>
          </a:bodyPr>
          <a:lstStyle/>
          <a:p>
            <a:r>
              <a:rPr lang="en-US" dirty="0">
                <a:latin typeface="arial" panose="020B0604020202020204" pitchFamily="34" charset="0"/>
              </a:rPr>
              <a:t>Compact Reconnaissance Imaging Spectrometer for Mars – CRISM (MRO)</a:t>
            </a:r>
            <a:endParaRPr lang="en-US" dirty="0"/>
          </a:p>
        </p:txBody>
      </p:sp>
      <p:sp>
        <p:nvSpPr>
          <p:cNvPr id="12" name="Rectangle 11">
            <a:extLst>
              <a:ext uri="{FF2B5EF4-FFF2-40B4-BE49-F238E27FC236}">
                <a16:creationId xmlns:a16="http://schemas.microsoft.com/office/drawing/2014/main" id="{4093C38E-2424-BB4D-A23A-4C49E2A5E129}"/>
              </a:ext>
            </a:extLst>
          </p:cNvPr>
          <p:cNvSpPr/>
          <p:nvPr/>
        </p:nvSpPr>
        <p:spPr>
          <a:xfrm>
            <a:off x="144379" y="89381"/>
            <a:ext cx="4940520" cy="400110"/>
          </a:xfrm>
          <a:prstGeom prst="rect">
            <a:avLst/>
          </a:prstGeom>
          <a:solidFill>
            <a:schemeClr val="bg1"/>
          </a:solidFill>
        </p:spPr>
        <p:txBody>
          <a:bodyPr wrap="none">
            <a:spAutoFit/>
          </a:bodyPr>
          <a:lstStyle/>
          <a:p>
            <a:r>
              <a:rPr lang="en-US" sz="2000" b="1" dirty="0"/>
              <a:t>ALKALYNE ENVIRONMENT – PLAYA DEPOSITS</a:t>
            </a:r>
          </a:p>
        </p:txBody>
      </p:sp>
    </p:spTree>
    <p:extLst>
      <p:ext uri="{BB962C8B-B14F-4D97-AF65-F5344CB8AC3E}">
        <p14:creationId xmlns:p14="http://schemas.microsoft.com/office/powerpoint/2010/main" val="4025910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195B7A-6D63-C748-9307-FDB9D1FA72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24" y="125534"/>
            <a:ext cx="8213740" cy="6373905"/>
          </a:xfrm>
          <a:prstGeom prst="rect">
            <a:avLst/>
          </a:prstGeom>
        </p:spPr>
      </p:pic>
      <p:pic>
        <p:nvPicPr>
          <p:cNvPr id="5" name="Picture 4">
            <a:extLst>
              <a:ext uri="{FF2B5EF4-FFF2-40B4-BE49-F238E27FC236}">
                <a16:creationId xmlns:a16="http://schemas.microsoft.com/office/drawing/2014/main" id="{1EE8F6CF-BD66-B84A-A69E-9065C9DA20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8456231" y="0"/>
            <a:ext cx="3692904" cy="6499439"/>
          </a:xfrm>
          <a:prstGeom prst="rect">
            <a:avLst/>
          </a:prstGeom>
        </p:spPr>
      </p:pic>
      <p:sp>
        <p:nvSpPr>
          <p:cNvPr id="6" name="Rectangle 5">
            <a:extLst>
              <a:ext uri="{FF2B5EF4-FFF2-40B4-BE49-F238E27FC236}">
                <a16:creationId xmlns:a16="http://schemas.microsoft.com/office/drawing/2014/main" id="{EF244124-57A7-F04A-BF19-6816F08EA83E}"/>
              </a:ext>
            </a:extLst>
          </p:cNvPr>
          <p:cNvSpPr/>
          <p:nvPr/>
        </p:nvSpPr>
        <p:spPr>
          <a:xfrm>
            <a:off x="8473088" y="6550223"/>
            <a:ext cx="1829595" cy="307777"/>
          </a:xfrm>
          <a:prstGeom prst="rect">
            <a:avLst/>
          </a:prstGeom>
          <a:solidFill>
            <a:schemeClr val="bg1"/>
          </a:solidFill>
        </p:spPr>
        <p:txBody>
          <a:bodyPr wrap="square">
            <a:spAutoFit/>
          </a:bodyPr>
          <a:lstStyle/>
          <a:p>
            <a:r>
              <a:rPr lang="en-US" sz="1400" i="1" dirty="0" err="1">
                <a:latin typeface="Helvetica" pitchFamily="2" charset="0"/>
              </a:rPr>
              <a:t>Stivaletta</a:t>
            </a:r>
            <a:r>
              <a:rPr lang="en-US" sz="1400" i="1" dirty="0">
                <a:latin typeface="Helvetica" pitchFamily="2" charset="0"/>
              </a:rPr>
              <a:t> et al. 2009 </a:t>
            </a:r>
            <a:endParaRPr lang="en-US" sz="1400" i="1" dirty="0">
              <a:effectLst/>
              <a:latin typeface="Helvetica" pitchFamily="2" charset="0"/>
            </a:endParaRPr>
          </a:p>
        </p:txBody>
      </p:sp>
      <p:pic>
        <p:nvPicPr>
          <p:cNvPr id="9" name="Picture 8">
            <a:extLst>
              <a:ext uri="{FF2B5EF4-FFF2-40B4-BE49-F238E27FC236}">
                <a16:creationId xmlns:a16="http://schemas.microsoft.com/office/drawing/2014/main" id="{DA6C1B9D-745F-744C-8213-48A627C49B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324" y="125534"/>
            <a:ext cx="972000" cy="972000"/>
          </a:xfrm>
          <a:prstGeom prst="ellipse">
            <a:avLst/>
          </a:prstGeom>
        </p:spPr>
      </p:pic>
    </p:spTree>
    <p:extLst>
      <p:ext uri="{BB962C8B-B14F-4D97-AF65-F5344CB8AC3E}">
        <p14:creationId xmlns:p14="http://schemas.microsoft.com/office/powerpoint/2010/main" val="2391852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195B7A-6D63-C748-9307-FDB9D1FA72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140" b="12633"/>
          <a:stretch/>
        </p:blipFill>
        <p:spPr>
          <a:xfrm>
            <a:off x="58007" y="0"/>
            <a:ext cx="12068677" cy="6858000"/>
          </a:xfrm>
          <a:prstGeom prst="rect">
            <a:avLst/>
          </a:prstGeom>
        </p:spPr>
      </p:pic>
      <p:pic>
        <p:nvPicPr>
          <p:cNvPr id="9" name="Picture 8">
            <a:extLst>
              <a:ext uri="{FF2B5EF4-FFF2-40B4-BE49-F238E27FC236}">
                <a16:creationId xmlns:a16="http://schemas.microsoft.com/office/drawing/2014/main" id="{DA6C1B9D-745F-744C-8213-48A627C49B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324" y="125534"/>
            <a:ext cx="972000" cy="972000"/>
          </a:xfrm>
          <a:prstGeom prst="ellipse">
            <a:avLst/>
          </a:prstGeom>
        </p:spPr>
      </p:pic>
      <p:grpSp>
        <p:nvGrpSpPr>
          <p:cNvPr id="2" name="Group 1">
            <a:extLst>
              <a:ext uri="{FF2B5EF4-FFF2-40B4-BE49-F238E27FC236}">
                <a16:creationId xmlns:a16="http://schemas.microsoft.com/office/drawing/2014/main" id="{086E0B0F-B7ED-9743-B61F-F165538E1DF8}"/>
              </a:ext>
            </a:extLst>
          </p:cNvPr>
          <p:cNvGrpSpPr/>
          <p:nvPr/>
        </p:nvGrpSpPr>
        <p:grpSpPr>
          <a:xfrm>
            <a:off x="335974" y="2078667"/>
            <a:ext cx="11492999" cy="4502887"/>
            <a:chOff x="335974" y="2078667"/>
            <a:chExt cx="11492999" cy="4502887"/>
          </a:xfrm>
        </p:grpSpPr>
        <p:pic>
          <p:nvPicPr>
            <p:cNvPr id="8" name="Picture 7" descr="An old photo of a tree&#10;&#10;Description automatically generated">
              <a:extLst>
                <a:ext uri="{FF2B5EF4-FFF2-40B4-BE49-F238E27FC236}">
                  <a16:creationId xmlns:a16="http://schemas.microsoft.com/office/drawing/2014/main" id="{4A91E5BE-9D97-0A4B-9904-9B7CA53EA28F}"/>
                </a:ext>
              </a:extLst>
            </p:cNvPr>
            <p:cNvPicPr>
              <a:picLocks noChangeAspect="1"/>
            </p:cNvPicPr>
            <p:nvPr/>
          </p:nvPicPr>
          <p:blipFill rotWithShape="1">
            <a:blip r:embed="rId4">
              <a:extLst>
                <a:ext uri="{28A0092B-C50C-407E-A947-70E740481C1C}">
                  <a14:useLocalDpi xmlns:a14="http://schemas.microsoft.com/office/drawing/2010/main" val="0"/>
                </a:ext>
              </a:extLst>
            </a:blip>
            <a:srcRect l="11409" r="4313" b="3561"/>
            <a:stretch/>
          </p:blipFill>
          <p:spPr>
            <a:xfrm>
              <a:off x="6592187" y="2087245"/>
              <a:ext cx="5236786" cy="4494309"/>
            </a:xfrm>
            <a:prstGeom prst="rect">
              <a:avLst/>
            </a:prstGeom>
          </p:spPr>
        </p:pic>
        <p:pic>
          <p:nvPicPr>
            <p:cNvPr id="11" name="Picture 10" descr="A picture containing text, tree, outdoor, black&#10;&#10;Description automatically generated">
              <a:extLst>
                <a:ext uri="{FF2B5EF4-FFF2-40B4-BE49-F238E27FC236}">
                  <a16:creationId xmlns:a16="http://schemas.microsoft.com/office/drawing/2014/main" id="{8FBA1AFD-C9F1-7844-B727-F21773301AB7}"/>
                </a:ext>
              </a:extLst>
            </p:cNvPr>
            <p:cNvPicPr>
              <a:picLocks noChangeAspect="1"/>
            </p:cNvPicPr>
            <p:nvPr/>
          </p:nvPicPr>
          <p:blipFill rotWithShape="1">
            <a:blip r:embed="rId5">
              <a:extLst>
                <a:ext uri="{28A0092B-C50C-407E-A947-70E740481C1C}">
                  <a14:useLocalDpi xmlns:a14="http://schemas.microsoft.com/office/drawing/2010/main" val="0"/>
                </a:ext>
              </a:extLst>
            </a:blip>
            <a:srcRect l="2287" r="8913" b="2004"/>
            <a:stretch/>
          </p:blipFill>
          <p:spPr>
            <a:xfrm>
              <a:off x="335974" y="2078667"/>
              <a:ext cx="5433937" cy="4497572"/>
            </a:xfrm>
            <a:prstGeom prst="rect">
              <a:avLst/>
            </a:prstGeom>
          </p:spPr>
        </p:pic>
      </p:grpSp>
    </p:spTree>
    <p:extLst>
      <p:ext uri="{BB962C8B-B14F-4D97-AF65-F5344CB8AC3E}">
        <p14:creationId xmlns:p14="http://schemas.microsoft.com/office/powerpoint/2010/main" val="8111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8E44D79-BA2C-C24D-81A3-2775CBCE886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578" y="0"/>
            <a:ext cx="2726873" cy="3092905"/>
          </a:xfrm>
          <a:prstGeom prst="rect">
            <a:avLst/>
          </a:prstGeom>
        </p:spPr>
      </p:pic>
      <p:sp>
        <p:nvSpPr>
          <p:cNvPr id="7" name="TextBox 6">
            <a:extLst>
              <a:ext uri="{FF2B5EF4-FFF2-40B4-BE49-F238E27FC236}">
                <a16:creationId xmlns:a16="http://schemas.microsoft.com/office/drawing/2014/main" id="{FDE4FDD2-FE69-184A-96F5-9AE5DDF0FB0A}"/>
              </a:ext>
            </a:extLst>
          </p:cNvPr>
          <p:cNvSpPr txBox="1"/>
          <p:nvPr/>
        </p:nvSpPr>
        <p:spPr>
          <a:xfrm>
            <a:off x="8683602" y="1023232"/>
            <a:ext cx="1391343" cy="523220"/>
          </a:xfrm>
          <a:prstGeom prst="rect">
            <a:avLst/>
          </a:prstGeom>
          <a:noFill/>
        </p:spPr>
        <p:txBody>
          <a:bodyPr wrap="none" rtlCol="0">
            <a:spAutoFit/>
          </a:bodyPr>
          <a:lstStyle/>
          <a:p>
            <a:r>
              <a:rPr lang="en-US" sz="2800" b="1" dirty="0">
                <a:solidFill>
                  <a:schemeClr val="bg1"/>
                </a:solidFill>
              </a:rPr>
              <a:t>SATURN</a:t>
            </a:r>
          </a:p>
        </p:txBody>
      </p:sp>
      <p:sp>
        <p:nvSpPr>
          <p:cNvPr id="8" name="TextBox 7">
            <a:extLst>
              <a:ext uri="{FF2B5EF4-FFF2-40B4-BE49-F238E27FC236}">
                <a16:creationId xmlns:a16="http://schemas.microsoft.com/office/drawing/2014/main" id="{F45062E3-D1E3-6549-856A-8E0B26A55F05}"/>
              </a:ext>
            </a:extLst>
          </p:cNvPr>
          <p:cNvSpPr txBox="1"/>
          <p:nvPr/>
        </p:nvSpPr>
        <p:spPr>
          <a:xfrm>
            <a:off x="2041335" y="-48146"/>
            <a:ext cx="1962397" cy="523220"/>
          </a:xfrm>
          <a:prstGeom prst="rect">
            <a:avLst/>
          </a:prstGeom>
          <a:noFill/>
        </p:spPr>
        <p:txBody>
          <a:bodyPr wrap="none" rtlCol="0">
            <a:spAutoFit/>
          </a:bodyPr>
          <a:lstStyle/>
          <a:p>
            <a:r>
              <a:rPr lang="en-US" sz="2800" b="1" dirty="0">
                <a:solidFill>
                  <a:schemeClr val="bg1"/>
                </a:solidFill>
              </a:rPr>
              <a:t>ENCELADUS</a:t>
            </a:r>
          </a:p>
        </p:txBody>
      </p:sp>
      <p:sp>
        <p:nvSpPr>
          <p:cNvPr id="10" name="TextBox 9">
            <a:extLst>
              <a:ext uri="{FF2B5EF4-FFF2-40B4-BE49-F238E27FC236}">
                <a16:creationId xmlns:a16="http://schemas.microsoft.com/office/drawing/2014/main" id="{B0468EAD-940D-9346-A044-D569960295BD}"/>
              </a:ext>
            </a:extLst>
          </p:cNvPr>
          <p:cNvSpPr txBox="1"/>
          <p:nvPr/>
        </p:nvSpPr>
        <p:spPr>
          <a:xfrm>
            <a:off x="6312649" y="5948455"/>
            <a:ext cx="2916568" cy="523220"/>
          </a:xfrm>
          <a:prstGeom prst="rect">
            <a:avLst/>
          </a:prstGeom>
          <a:noFill/>
        </p:spPr>
        <p:txBody>
          <a:bodyPr wrap="none" rtlCol="0">
            <a:spAutoFit/>
          </a:bodyPr>
          <a:lstStyle/>
          <a:p>
            <a:r>
              <a:rPr lang="en-US" sz="2800" b="1" dirty="0">
                <a:solidFill>
                  <a:schemeClr val="bg1"/>
                </a:solidFill>
              </a:rPr>
              <a:t>CASSINI-HUYGENS</a:t>
            </a:r>
          </a:p>
        </p:txBody>
      </p:sp>
      <p:pic>
        <p:nvPicPr>
          <p:cNvPr id="13" name="Picture 12">
            <a:extLst>
              <a:ext uri="{FF2B5EF4-FFF2-40B4-BE49-F238E27FC236}">
                <a16:creationId xmlns:a16="http://schemas.microsoft.com/office/drawing/2014/main" id="{440A58C4-1FE9-E24B-8ECD-4C5FD68745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83602" y="4350775"/>
            <a:ext cx="2832100" cy="2120900"/>
          </a:xfrm>
          <a:prstGeom prst="rect">
            <a:avLst/>
          </a:prstGeom>
        </p:spPr>
      </p:pic>
    </p:spTree>
    <p:extLst>
      <p:ext uri="{BB962C8B-B14F-4D97-AF65-F5344CB8AC3E}">
        <p14:creationId xmlns:p14="http://schemas.microsoft.com/office/powerpoint/2010/main" val="793088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832319-8A74-A64B-91BB-036EC4981F63}"/>
              </a:ext>
            </a:extLst>
          </p:cNvPr>
          <p:cNvSpPr/>
          <p:nvPr/>
        </p:nvSpPr>
        <p:spPr>
          <a:xfrm>
            <a:off x="0" y="6488668"/>
            <a:ext cx="4937057" cy="338554"/>
          </a:xfrm>
          <a:prstGeom prst="rect">
            <a:avLst/>
          </a:prstGeom>
        </p:spPr>
        <p:txBody>
          <a:bodyPr wrap="none">
            <a:spAutoFit/>
          </a:bodyPr>
          <a:lstStyle/>
          <a:p>
            <a:r>
              <a:rPr lang="en-US" sz="1600" dirty="0">
                <a:solidFill>
                  <a:schemeClr val="bg1"/>
                </a:solidFill>
                <a:latin typeface="Lora"/>
              </a:rPr>
              <a:t>credit: NASA / JPL-Caltech / Southwest Research Institute</a:t>
            </a:r>
            <a:endParaRPr lang="en-US" sz="1600" dirty="0">
              <a:solidFill>
                <a:schemeClr val="bg1"/>
              </a:solidFill>
            </a:endParaRPr>
          </a:p>
        </p:txBody>
      </p:sp>
      <p:pic>
        <p:nvPicPr>
          <p:cNvPr id="2" name="Picture 1">
            <a:extLst>
              <a:ext uri="{FF2B5EF4-FFF2-40B4-BE49-F238E27FC236}">
                <a16:creationId xmlns:a16="http://schemas.microsoft.com/office/drawing/2014/main" id="{6045E281-6D62-5341-85A0-6AF7D8A21B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653" y="32570"/>
            <a:ext cx="4997302" cy="6470644"/>
          </a:xfrm>
          <a:prstGeom prst="rect">
            <a:avLst/>
          </a:prstGeom>
        </p:spPr>
      </p:pic>
      <p:pic>
        <p:nvPicPr>
          <p:cNvPr id="10" name="Picture 9">
            <a:extLst>
              <a:ext uri="{FF2B5EF4-FFF2-40B4-BE49-F238E27FC236}">
                <a16:creationId xmlns:a16="http://schemas.microsoft.com/office/drawing/2014/main" id="{A556C9CA-797C-F042-8DE9-3FB0B513DF92}"/>
              </a:ext>
            </a:extLst>
          </p:cNvPr>
          <p:cNvPicPr>
            <a:picLocks noChangeAspect="1"/>
          </p:cNvPicPr>
          <p:nvPr/>
        </p:nvPicPr>
        <p:blipFill>
          <a:blip r:embed="rId3"/>
          <a:stretch>
            <a:fillRect/>
          </a:stretch>
        </p:blipFill>
        <p:spPr>
          <a:xfrm>
            <a:off x="5921213" y="-201347"/>
            <a:ext cx="6120000" cy="7690800"/>
          </a:xfrm>
          <a:prstGeom prst="ellipse">
            <a:avLst/>
          </a:prstGeom>
        </p:spPr>
      </p:pic>
      <p:pic>
        <p:nvPicPr>
          <p:cNvPr id="11" name="Picture 10">
            <a:extLst>
              <a:ext uri="{FF2B5EF4-FFF2-40B4-BE49-F238E27FC236}">
                <a16:creationId xmlns:a16="http://schemas.microsoft.com/office/drawing/2014/main" id="{C50FC220-A4FE-DB4C-8046-806B74B668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6254316" y="2866126"/>
            <a:ext cx="5437170" cy="3374798"/>
          </a:xfrm>
          <a:prstGeom prst="rect">
            <a:avLst/>
          </a:prstGeom>
        </p:spPr>
      </p:pic>
      <p:pic>
        <p:nvPicPr>
          <p:cNvPr id="16" name="Picture 15">
            <a:extLst>
              <a:ext uri="{FF2B5EF4-FFF2-40B4-BE49-F238E27FC236}">
                <a16:creationId xmlns:a16="http://schemas.microsoft.com/office/drawing/2014/main" id="{009C203B-8231-9749-9AA2-D0BA05DE4F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70161" y="5292332"/>
            <a:ext cx="2461374" cy="1365613"/>
          </a:xfrm>
          <a:prstGeom prst="rect">
            <a:avLst/>
          </a:prstGeom>
        </p:spPr>
      </p:pic>
    </p:spTree>
    <p:extLst>
      <p:ext uri="{BB962C8B-B14F-4D97-AF65-F5344CB8AC3E}">
        <p14:creationId xmlns:p14="http://schemas.microsoft.com/office/powerpoint/2010/main" val="202709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C66CEC-6699-6B4C-821D-F2FD8D82AB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52" y="3217645"/>
            <a:ext cx="11924887" cy="3640355"/>
          </a:xfrm>
          <a:prstGeom prst="rect">
            <a:avLst/>
          </a:prstGeom>
        </p:spPr>
      </p:pic>
      <p:sp>
        <p:nvSpPr>
          <p:cNvPr id="10" name="TextBox 9">
            <a:extLst>
              <a:ext uri="{FF2B5EF4-FFF2-40B4-BE49-F238E27FC236}">
                <a16:creationId xmlns:a16="http://schemas.microsoft.com/office/drawing/2014/main" id="{A9C47C8B-1845-7B49-A42F-AA0C518BB630}"/>
              </a:ext>
            </a:extLst>
          </p:cNvPr>
          <p:cNvSpPr txBox="1"/>
          <p:nvPr/>
        </p:nvSpPr>
        <p:spPr>
          <a:xfrm>
            <a:off x="9730355" y="3462507"/>
            <a:ext cx="1741054" cy="523220"/>
          </a:xfrm>
          <a:prstGeom prst="rect">
            <a:avLst/>
          </a:prstGeom>
          <a:noFill/>
        </p:spPr>
        <p:txBody>
          <a:bodyPr wrap="none" rtlCol="0">
            <a:spAutoFit/>
          </a:bodyPr>
          <a:lstStyle/>
          <a:p>
            <a:r>
              <a:rPr lang="en-US" sz="2800" b="1" i="1" dirty="0">
                <a:solidFill>
                  <a:schemeClr val="bg1"/>
                </a:solidFill>
              </a:rPr>
              <a:t>Cold seeps</a:t>
            </a:r>
          </a:p>
        </p:txBody>
      </p:sp>
      <p:pic>
        <p:nvPicPr>
          <p:cNvPr id="11" name="Picture 10">
            <a:extLst>
              <a:ext uri="{FF2B5EF4-FFF2-40B4-BE49-F238E27FC236}">
                <a16:creationId xmlns:a16="http://schemas.microsoft.com/office/drawing/2014/main" id="{FFC599D7-A06E-C541-AFB5-1FD433EC22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552" y="5562354"/>
            <a:ext cx="1207524" cy="1207524"/>
          </a:xfrm>
          <a:prstGeom prst="ellipse">
            <a:avLst/>
          </a:prstGeom>
        </p:spPr>
      </p:pic>
      <p:pic>
        <p:nvPicPr>
          <p:cNvPr id="14" name="Picture 13">
            <a:extLst>
              <a:ext uri="{FF2B5EF4-FFF2-40B4-BE49-F238E27FC236}">
                <a16:creationId xmlns:a16="http://schemas.microsoft.com/office/drawing/2014/main" id="{A92B29F0-81F1-5E43-A661-7145D0174F3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5262"/>
                    </a14:imgEffect>
                    <a14:imgEffect>
                      <a14:brightnessContrast bright="28000" contrast="24000"/>
                    </a14:imgEffect>
                  </a14:imgLayer>
                </a14:imgProps>
              </a:ext>
              <a:ext uri="{28A0092B-C50C-407E-A947-70E740481C1C}">
                <a14:useLocalDpi xmlns:a14="http://schemas.microsoft.com/office/drawing/2010/main"/>
              </a:ext>
            </a:extLst>
          </a:blip>
          <a:srcRect/>
          <a:stretch/>
        </p:blipFill>
        <p:spPr>
          <a:xfrm>
            <a:off x="-14749" y="1"/>
            <a:ext cx="12192000" cy="2409100"/>
          </a:xfrm>
          <a:prstGeom prst="rect">
            <a:avLst/>
          </a:prstGeom>
        </p:spPr>
      </p:pic>
      <p:sp>
        <p:nvSpPr>
          <p:cNvPr id="3" name="TextBox 2">
            <a:extLst>
              <a:ext uri="{FF2B5EF4-FFF2-40B4-BE49-F238E27FC236}">
                <a16:creationId xmlns:a16="http://schemas.microsoft.com/office/drawing/2014/main" id="{F112325D-396A-E840-935B-041EF501BF8A}"/>
              </a:ext>
            </a:extLst>
          </p:cNvPr>
          <p:cNvSpPr txBox="1"/>
          <p:nvPr/>
        </p:nvSpPr>
        <p:spPr>
          <a:xfrm>
            <a:off x="0" y="265472"/>
            <a:ext cx="3598934" cy="461665"/>
          </a:xfrm>
          <a:prstGeom prst="rect">
            <a:avLst/>
          </a:prstGeom>
          <a:noFill/>
        </p:spPr>
        <p:txBody>
          <a:bodyPr wrap="none" rtlCol="0">
            <a:spAutoFit/>
          </a:bodyPr>
          <a:lstStyle/>
          <a:p>
            <a:r>
              <a:rPr lang="en-US" sz="2400" b="1" dirty="0"/>
              <a:t>(semi)permanent ice cover</a:t>
            </a:r>
          </a:p>
        </p:txBody>
      </p:sp>
      <p:pic>
        <p:nvPicPr>
          <p:cNvPr id="12" name="Picture 11">
            <a:extLst>
              <a:ext uri="{FF2B5EF4-FFF2-40B4-BE49-F238E27FC236}">
                <a16:creationId xmlns:a16="http://schemas.microsoft.com/office/drawing/2014/main" id="{991697A7-568C-064F-9E0D-D95DA8A35A0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30136" y="31556"/>
            <a:ext cx="1799303" cy="1854545"/>
          </a:xfrm>
          <a:prstGeom prst="ellipse">
            <a:avLst/>
          </a:prstGeom>
        </p:spPr>
      </p:pic>
    </p:spTree>
    <p:extLst>
      <p:ext uri="{BB962C8B-B14F-4D97-AF65-F5344CB8AC3E}">
        <p14:creationId xmlns:p14="http://schemas.microsoft.com/office/powerpoint/2010/main" val="1163853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AD8BB8-38FB-4D42-B24B-B9C021C5B2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0840" y="88326"/>
            <a:ext cx="5464712" cy="6437246"/>
          </a:xfrm>
          <a:prstGeom prst="rect">
            <a:avLst/>
          </a:prstGeom>
        </p:spPr>
      </p:pic>
      <p:pic>
        <p:nvPicPr>
          <p:cNvPr id="7" name="Picture 6">
            <a:extLst>
              <a:ext uri="{FF2B5EF4-FFF2-40B4-BE49-F238E27FC236}">
                <a16:creationId xmlns:a16="http://schemas.microsoft.com/office/drawing/2014/main" id="{AF9C82A3-6A30-F447-BA74-6B56968AA256}"/>
              </a:ext>
            </a:extLst>
          </p:cNvPr>
          <p:cNvPicPr>
            <a:picLocks noChangeAspect="1"/>
          </p:cNvPicPr>
          <p:nvPr/>
        </p:nvPicPr>
        <p:blipFill>
          <a:blip r:embed="rId3">
            <a:extLst>
              <a:ext uri="{BEBA8EAE-BF5A-486C-A8C5-ECC9F3942E4B}">
                <a14:imgProps xmlns:a14="http://schemas.microsoft.com/office/drawing/2010/main">
                  <a14:imgLayer>
                    <a14:imgEffect>
                      <a14:brightnessContrast bright="69000" contrast="-17000"/>
                    </a14:imgEffect>
                  </a14:imgLayer>
                </a14:imgProps>
              </a:ext>
            </a:extLst>
          </a:blip>
          <a:stretch>
            <a:fillRect/>
          </a:stretch>
        </p:blipFill>
        <p:spPr>
          <a:xfrm>
            <a:off x="6183433" y="1230458"/>
            <a:ext cx="5687517" cy="4265638"/>
          </a:xfrm>
          <a:prstGeom prst="rect">
            <a:avLst/>
          </a:prstGeom>
        </p:spPr>
      </p:pic>
      <p:sp>
        <p:nvSpPr>
          <p:cNvPr id="8" name="TextBox 7">
            <a:extLst>
              <a:ext uri="{FF2B5EF4-FFF2-40B4-BE49-F238E27FC236}">
                <a16:creationId xmlns:a16="http://schemas.microsoft.com/office/drawing/2014/main" id="{79BD44CA-181E-EC45-89E1-CF821389680A}"/>
              </a:ext>
            </a:extLst>
          </p:cNvPr>
          <p:cNvSpPr txBox="1"/>
          <p:nvPr/>
        </p:nvSpPr>
        <p:spPr>
          <a:xfrm>
            <a:off x="6169365" y="5453892"/>
            <a:ext cx="4814716" cy="369332"/>
          </a:xfrm>
          <a:prstGeom prst="rect">
            <a:avLst/>
          </a:prstGeom>
          <a:noFill/>
        </p:spPr>
        <p:txBody>
          <a:bodyPr wrap="none" rtlCol="0">
            <a:spAutoFit/>
          </a:bodyPr>
          <a:lstStyle/>
          <a:p>
            <a:r>
              <a:rPr lang="en-US" i="1"/>
              <a:t>Credits: Prof. G.G. Ori - IRSPS – Ibn Battuta Centre</a:t>
            </a:r>
          </a:p>
        </p:txBody>
      </p:sp>
      <p:sp>
        <p:nvSpPr>
          <p:cNvPr id="9" name="Rectangle 8">
            <a:extLst>
              <a:ext uri="{FF2B5EF4-FFF2-40B4-BE49-F238E27FC236}">
                <a16:creationId xmlns:a16="http://schemas.microsoft.com/office/drawing/2014/main" id="{981BA883-EE6B-2D4F-BF75-F23A94942E13}"/>
              </a:ext>
            </a:extLst>
          </p:cNvPr>
          <p:cNvSpPr/>
          <p:nvPr/>
        </p:nvSpPr>
        <p:spPr>
          <a:xfrm>
            <a:off x="10229731" y="1421310"/>
            <a:ext cx="1673728" cy="369332"/>
          </a:xfrm>
          <a:prstGeom prst="rect">
            <a:avLst/>
          </a:prstGeom>
        </p:spPr>
        <p:txBody>
          <a:bodyPr wrap="none">
            <a:spAutoFit/>
          </a:bodyPr>
          <a:lstStyle/>
          <a:p>
            <a:r>
              <a:rPr lang="en-US" b="1" i="1" err="1"/>
              <a:t>ExoMars</a:t>
            </a:r>
            <a:r>
              <a:rPr lang="en-US" b="1" i="1"/>
              <a:t> lander</a:t>
            </a:r>
          </a:p>
        </p:txBody>
      </p:sp>
      <p:sp>
        <p:nvSpPr>
          <p:cNvPr id="10" name="TextBox 9">
            <a:extLst>
              <a:ext uri="{FF2B5EF4-FFF2-40B4-BE49-F238E27FC236}">
                <a16:creationId xmlns:a16="http://schemas.microsoft.com/office/drawing/2014/main" id="{5590845D-40A5-0B46-96C2-939B9CA42C20}"/>
              </a:ext>
            </a:extLst>
          </p:cNvPr>
          <p:cNvSpPr txBox="1"/>
          <p:nvPr/>
        </p:nvSpPr>
        <p:spPr>
          <a:xfrm>
            <a:off x="373382" y="6502736"/>
            <a:ext cx="4556184" cy="369332"/>
          </a:xfrm>
          <a:prstGeom prst="rect">
            <a:avLst/>
          </a:prstGeom>
          <a:noFill/>
        </p:spPr>
        <p:txBody>
          <a:bodyPr wrap="none" rtlCol="0">
            <a:spAutoFit/>
          </a:bodyPr>
          <a:lstStyle/>
          <a:p>
            <a:r>
              <a:rPr lang="en-US" i="1"/>
              <a:t>Credits: </a:t>
            </a:r>
            <a:r>
              <a:rPr lang="en-US" i="1" err="1"/>
              <a:t>Foucher</a:t>
            </a:r>
            <a:r>
              <a:rPr lang="en-US" i="1"/>
              <a:t> et al., 2021 – PSS 197, 105162</a:t>
            </a:r>
          </a:p>
        </p:txBody>
      </p:sp>
    </p:spTree>
    <p:extLst>
      <p:ext uri="{BB962C8B-B14F-4D97-AF65-F5344CB8AC3E}">
        <p14:creationId xmlns:p14="http://schemas.microsoft.com/office/powerpoint/2010/main" val="3591884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11355D-1634-FF48-A93A-99CF16C0D3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8995" y="4598632"/>
            <a:ext cx="1851137" cy="1892829"/>
          </a:xfrm>
          <a:prstGeom prst="rect">
            <a:avLst/>
          </a:prstGeom>
        </p:spPr>
      </p:pic>
      <p:pic>
        <p:nvPicPr>
          <p:cNvPr id="5" name="Picture 4">
            <a:extLst>
              <a:ext uri="{FF2B5EF4-FFF2-40B4-BE49-F238E27FC236}">
                <a16:creationId xmlns:a16="http://schemas.microsoft.com/office/drawing/2014/main" id="{11828845-44C6-7242-B677-03CEC38FFE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05770" y="4598634"/>
            <a:ext cx="1803998" cy="1892828"/>
          </a:xfrm>
          <a:prstGeom prst="rect">
            <a:avLst/>
          </a:prstGeom>
        </p:spPr>
      </p:pic>
      <p:pic>
        <p:nvPicPr>
          <p:cNvPr id="7" name="Picture 6">
            <a:extLst>
              <a:ext uri="{FF2B5EF4-FFF2-40B4-BE49-F238E27FC236}">
                <a16:creationId xmlns:a16="http://schemas.microsoft.com/office/drawing/2014/main" id="{1F3CFF44-C845-E74F-9682-B6469D72AE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510" y="294969"/>
            <a:ext cx="5306637" cy="3922297"/>
          </a:xfrm>
          <a:prstGeom prst="rect">
            <a:avLst/>
          </a:prstGeom>
        </p:spPr>
      </p:pic>
      <p:pic>
        <p:nvPicPr>
          <p:cNvPr id="8" name="Picture 7">
            <a:extLst>
              <a:ext uri="{FF2B5EF4-FFF2-40B4-BE49-F238E27FC236}">
                <a16:creationId xmlns:a16="http://schemas.microsoft.com/office/drawing/2014/main" id="{F96A1A87-3ACE-E24A-91CF-241BFF3E69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76576" y="294969"/>
            <a:ext cx="4612103" cy="2767262"/>
          </a:xfrm>
          <a:prstGeom prst="rect">
            <a:avLst/>
          </a:prstGeom>
        </p:spPr>
      </p:pic>
      <p:pic>
        <p:nvPicPr>
          <p:cNvPr id="11" name="Picture 10">
            <a:extLst>
              <a:ext uri="{FF2B5EF4-FFF2-40B4-BE49-F238E27FC236}">
                <a16:creationId xmlns:a16="http://schemas.microsoft.com/office/drawing/2014/main" id="{9ED3D028-DB1A-4941-BFC6-A1AF3AAF69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6614346" y="3229896"/>
            <a:ext cx="4011561" cy="3008671"/>
          </a:xfrm>
          <a:prstGeom prst="rect">
            <a:avLst/>
          </a:prstGeom>
        </p:spPr>
      </p:pic>
    </p:spTree>
    <p:extLst>
      <p:ext uri="{BB962C8B-B14F-4D97-AF65-F5344CB8AC3E}">
        <p14:creationId xmlns:p14="http://schemas.microsoft.com/office/powerpoint/2010/main" val="1460247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D17F16-A466-FF49-8BFB-04B603245E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5112" y="0"/>
            <a:ext cx="11616814" cy="6858000"/>
          </a:xfrm>
          <a:prstGeom prst="rect">
            <a:avLst/>
          </a:prstGeom>
        </p:spPr>
      </p:pic>
      <p:pic>
        <p:nvPicPr>
          <p:cNvPr id="2" name="Picture 1">
            <a:extLst>
              <a:ext uri="{FF2B5EF4-FFF2-40B4-BE49-F238E27FC236}">
                <a16:creationId xmlns:a16="http://schemas.microsoft.com/office/drawing/2014/main" id="{314255C4-CCA9-8148-93D3-EB00F34993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205" y="149388"/>
            <a:ext cx="1169069" cy="1195399"/>
          </a:xfrm>
          <a:prstGeom prst="rect">
            <a:avLst/>
          </a:prstGeom>
        </p:spPr>
      </p:pic>
      <p:pic>
        <p:nvPicPr>
          <p:cNvPr id="11" name="Picture 10">
            <a:extLst>
              <a:ext uri="{FF2B5EF4-FFF2-40B4-BE49-F238E27FC236}">
                <a16:creationId xmlns:a16="http://schemas.microsoft.com/office/drawing/2014/main" id="{C760506A-2FAA-4E4C-94C7-BF4E4D489C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71394" y="149387"/>
            <a:ext cx="1139299" cy="1195399"/>
          </a:xfrm>
          <a:prstGeom prst="rect">
            <a:avLst/>
          </a:prstGeom>
        </p:spPr>
      </p:pic>
    </p:spTree>
    <p:extLst>
      <p:ext uri="{BB962C8B-B14F-4D97-AF65-F5344CB8AC3E}">
        <p14:creationId xmlns:p14="http://schemas.microsoft.com/office/powerpoint/2010/main" val="2062591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C3132-8513-2641-BE49-7C2379C1DB9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
            <a:ext cx="12192001" cy="6858001"/>
          </a:xfrm>
          <a:prstGeom prst="rect">
            <a:avLst/>
          </a:prstGeom>
        </p:spPr>
      </p:pic>
      <p:pic>
        <p:nvPicPr>
          <p:cNvPr id="4" name="Picture 3">
            <a:extLst>
              <a:ext uri="{FF2B5EF4-FFF2-40B4-BE49-F238E27FC236}">
                <a16:creationId xmlns:a16="http://schemas.microsoft.com/office/drawing/2014/main" id="{82F295E6-6696-C54A-BBA4-C520527EAA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389" y="5550568"/>
            <a:ext cx="1188000" cy="1188000"/>
          </a:xfrm>
          <a:prstGeom prst="ellipse">
            <a:avLst/>
          </a:prstGeom>
        </p:spPr>
      </p:pic>
      <p:sp>
        <p:nvSpPr>
          <p:cNvPr id="5" name="TextBox 4">
            <a:extLst>
              <a:ext uri="{FF2B5EF4-FFF2-40B4-BE49-F238E27FC236}">
                <a16:creationId xmlns:a16="http://schemas.microsoft.com/office/drawing/2014/main" id="{2F368D53-0A2B-4045-A25B-9096C9E77ACB}"/>
              </a:ext>
            </a:extLst>
          </p:cNvPr>
          <p:cNvSpPr txBox="1"/>
          <p:nvPr/>
        </p:nvSpPr>
        <p:spPr>
          <a:xfrm>
            <a:off x="1643431" y="6550223"/>
            <a:ext cx="2872261" cy="307777"/>
          </a:xfrm>
          <a:prstGeom prst="rect">
            <a:avLst/>
          </a:prstGeom>
          <a:noFill/>
        </p:spPr>
        <p:txBody>
          <a:bodyPr wrap="none" rtlCol="0">
            <a:spAutoFit/>
          </a:bodyPr>
          <a:lstStyle/>
          <a:p>
            <a:r>
              <a:rPr lang="en-US" sz="1400" i="1" dirty="0"/>
              <a:t>Credits: Davide </a:t>
            </a:r>
            <a:r>
              <a:rPr lang="en-US" sz="1400" i="1" dirty="0" err="1"/>
              <a:t>Oddone</a:t>
            </a:r>
            <a:r>
              <a:rPr lang="en-US" sz="1400" i="1" dirty="0"/>
              <a:t> photography</a:t>
            </a:r>
          </a:p>
        </p:txBody>
      </p:sp>
      <p:pic>
        <p:nvPicPr>
          <p:cNvPr id="9" name="Picture 8">
            <a:extLst>
              <a:ext uri="{FF2B5EF4-FFF2-40B4-BE49-F238E27FC236}">
                <a16:creationId xmlns:a16="http://schemas.microsoft.com/office/drawing/2014/main" id="{6AA62C27-739B-AB48-ABBE-B953BBADEF45}"/>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5757"/>
                    </a14:imgEffect>
                    <a14:imgEffect>
                      <a14:brightnessContrast bright="45000"/>
                    </a14:imgEffect>
                  </a14:imgLayer>
                </a14:imgProps>
              </a:ext>
              <a:ext uri="{28A0092B-C50C-407E-A947-70E740481C1C}">
                <a14:useLocalDpi xmlns:a14="http://schemas.microsoft.com/office/drawing/2010/main"/>
              </a:ext>
            </a:extLst>
          </a:blip>
          <a:srcRect/>
          <a:stretch/>
        </p:blipFill>
        <p:spPr>
          <a:xfrm>
            <a:off x="5619913" y="4771494"/>
            <a:ext cx="6529844" cy="2063326"/>
          </a:xfrm>
          <a:prstGeom prst="rect">
            <a:avLst/>
          </a:prstGeom>
        </p:spPr>
      </p:pic>
    </p:spTree>
    <p:extLst>
      <p:ext uri="{BB962C8B-B14F-4D97-AF65-F5344CB8AC3E}">
        <p14:creationId xmlns:p14="http://schemas.microsoft.com/office/powerpoint/2010/main" val="19051248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s%20ATOMKI/vessel.jpg">
            <a:extLst>
              <a:ext uri="{FF2B5EF4-FFF2-40B4-BE49-F238E27FC236}">
                <a16:creationId xmlns:a16="http://schemas.microsoft.com/office/drawing/2014/main" id="{047DA58B-DE08-E14F-8E78-AEE186FDCC4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969" y="0"/>
            <a:ext cx="4373486" cy="2861187"/>
          </a:xfrm>
          <a:prstGeom prst="rect">
            <a:avLst/>
          </a:prstGeom>
          <a:noFill/>
          <a:ln>
            <a:noFill/>
          </a:ln>
        </p:spPr>
      </p:pic>
      <p:pic>
        <p:nvPicPr>
          <p:cNvPr id="6" name="Picture 5" descr="Pics%20ATOMKI/bubbles.jpg">
            <a:extLst>
              <a:ext uri="{FF2B5EF4-FFF2-40B4-BE49-F238E27FC236}">
                <a16:creationId xmlns:a16="http://schemas.microsoft.com/office/drawing/2014/main" id="{EB2831BE-2B31-6149-9772-8272A9D1539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237" y="3402470"/>
            <a:ext cx="4359218" cy="3269734"/>
          </a:xfrm>
          <a:prstGeom prst="rect">
            <a:avLst/>
          </a:prstGeom>
          <a:noFill/>
          <a:ln>
            <a:noFill/>
          </a:ln>
        </p:spPr>
      </p:pic>
      <p:pic>
        <p:nvPicPr>
          <p:cNvPr id="7" name="Picture 6" descr="Pics%20ATOMKI/spectrometer.jpg">
            <a:extLst>
              <a:ext uri="{FF2B5EF4-FFF2-40B4-BE49-F238E27FC236}">
                <a16:creationId xmlns:a16="http://schemas.microsoft.com/office/drawing/2014/main" id="{C3BC8E65-B6C4-E243-A242-A1452ECF51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48"/>
          <a:stretch/>
        </p:blipFill>
        <p:spPr bwMode="auto">
          <a:xfrm>
            <a:off x="8890089" y="-6611"/>
            <a:ext cx="3240000" cy="4395501"/>
          </a:xfrm>
          <a:prstGeom prst="rect">
            <a:avLst/>
          </a:prstGeom>
          <a:noFill/>
          <a:ln>
            <a:noFill/>
          </a:ln>
          <a:extLst>
            <a:ext uri="{53640926-AAD7-44D8-BBD7-CCE9431645EC}">
              <a14:shadowObscured xmlns:a14="http://schemas.microsoft.com/office/drawing/2010/main"/>
            </a:ext>
          </a:extLst>
        </p:spPr>
      </p:pic>
      <p:pic>
        <p:nvPicPr>
          <p:cNvPr id="8" name="Picture 7" descr="Pics%20ATOMKI/water.jpg">
            <a:extLst>
              <a:ext uri="{FF2B5EF4-FFF2-40B4-BE49-F238E27FC236}">
                <a16:creationId xmlns:a16="http://schemas.microsoft.com/office/drawing/2014/main" id="{BF67CDEA-E071-9A4B-9D4C-BCE72F2BE2F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32"/>
          <a:stretch/>
        </p:blipFill>
        <p:spPr bwMode="auto">
          <a:xfrm>
            <a:off x="5132435" y="73366"/>
            <a:ext cx="3240000" cy="4324393"/>
          </a:xfrm>
          <a:prstGeom prst="rect">
            <a:avLst/>
          </a:prstGeom>
          <a:noFill/>
          <a:ln>
            <a:noFill/>
          </a:ln>
          <a:extLst>
            <a:ext uri="{53640926-AAD7-44D8-BBD7-CCE9431645EC}">
              <a14:shadowObscured xmlns:a14="http://schemas.microsoft.com/office/drawing/2010/main"/>
            </a:ext>
          </a:extLst>
        </p:spPr>
      </p:pic>
      <p:sp>
        <p:nvSpPr>
          <p:cNvPr id="9" name="Down Arrow 8">
            <a:extLst>
              <a:ext uri="{FF2B5EF4-FFF2-40B4-BE49-F238E27FC236}">
                <a16:creationId xmlns:a16="http://schemas.microsoft.com/office/drawing/2014/main" id="{E86BC05E-68EC-5D4B-9CDA-3B51D7BF7BA8}"/>
              </a:ext>
            </a:extLst>
          </p:cNvPr>
          <p:cNvSpPr/>
          <p:nvPr/>
        </p:nvSpPr>
        <p:spPr>
          <a:xfrm>
            <a:off x="1445341" y="2437672"/>
            <a:ext cx="720769" cy="84702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AF5749B-3CFC-BC4B-AEE1-7FBF06AFCAA8}"/>
              </a:ext>
            </a:extLst>
          </p:cNvPr>
          <p:cNvSpPr txBox="1"/>
          <p:nvPr/>
        </p:nvSpPr>
        <p:spPr>
          <a:xfrm>
            <a:off x="5132435" y="4714171"/>
            <a:ext cx="5136471" cy="1318181"/>
          </a:xfrm>
          <a:prstGeom prst="rect">
            <a:avLst/>
          </a:prstGeom>
          <a:noFill/>
        </p:spPr>
        <p:txBody>
          <a:bodyPr wrap="none" rtlCol="0">
            <a:spAutoFit/>
          </a:bodyPr>
          <a:lstStyle/>
          <a:p>
            <a:pPr>
              <a:lnSpc>
                <a:spcPct val="150000"/>
              </a:lnSpc>
            </a:pPr>
            <a:r>
              <a:rPr lang="en-US" sz="2800" dirty="0"/>
              <a:t>ATOMKI Lab., Debrecen (Hungary)</a:t>
            </a:r>
          </a:p>
          <a:p>
            <a:pPr>
              <a:lnSpc>
                <a:spcPct val="150000"/>
              </a:lnSpc>
            </a:pPr>
            <a:r>
              <a:rPr lang="en-US" sz="2800" dirty="0"/>
              <a:t>Europlanet Expert exchange</a:t>
            </a:r>
          </a:p>
        </p:txBody>
      </p:sp>
    </p:spTree>
    <p:extLst>
      <p:ext uri="{BB962C8B-B14F-4D97-AF65-F5344CB8AC3E}">
        <p14:creationId xmlns:p14="http://schemas.microsoft.com/office/powerpoint/2010/main" val="18757076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036733-E429-144C-90D4-862C0879C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07579" y="0"/>
            <a:ext cx="1467573" cy="1467573"/>
          </a:xfrm>
          <a:prstGeom prst="ellipse">
            <a:avLst/>
          </a:prstGeom>
        </p:spPr>
      </p:pic>
      <p:pic>
        <p:nvPicPr>
          <p:cNvPr id="4" name="Picture 3">
            <a:extLst>
              <a:ext uri="{FF2B5EF4-FFF2-40B4-BE49-F238E27FC236}">
                <a16:creationId xmlns:a16="http://schemas.microsoft.com/office/drawing/2014/main" id="{7D0F4158-2658-1D4C-A499-B98CE7D897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58779"/>
            <a:ext cx="6148755" cy="5662863"/>
          </a:xfrm>
          <a:prstGeom prst="rect">
            <a:avLst/>
          </a:prstGeom>
        </p:spPr>
      </p:pic>
      <p:pic>
        <p:nvPicPr>
          <p:cNvPr id="6" name="Picture 5">
            <a:extLst>
              <a:ext uri="{FF2B5EF4-FFF2-40B4-BE49-F238E27FC236}">
                <a16:creationId xmlns:a16="http://schemas.microsoft.com/office/drawing/2014/main" id="{7AF1A505-5C32-C84A-9C75-994503BCF4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9067" y="154739"/>
            <a:ext cx="2832100" cy="2120900"/>
          </a:xfrm>
          <a:prstGeom prst="rect">
            <a:avLst/>
          </a:prstGeom>
        </p:spPr>
      </p:pic>
      <p:pic>
        <p:nvPicPr>
          <p:cNvPr id="7" name="Picture 6">
            <a:extLst>
              <a:ext uri="{FF2B5EF4-FFF2-40B4-BE49-F238E27FC236}">
                <a16:creationId xmlns:a16="http://schemas.microsoft.com/office/drawing/2014/main" id="{69187EE8-324C-F140-A9FB-A6A96CC02F7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98568"/>
            <a:ext cx="1476498" cy="1425432"/>
          </a:xfrm>
          <a:prstGeom prst="ellipse">
            <a:avLst/>
          </a:prstGeom>
        </p:spPr>
      </p:pic>
      <p:pic>
        <p:nvPicPr>
          <p:cNvPr id="8" name="Picture 7">
            <a:extLst>
              <a:ext uri="{FF2B5EF4-FFF2-40B4-BE49-F238E27FC236}">
                <a16:creationId xmlns:a16="http://schemas.microsoft.com/office/drawing/2014/main" id="{24E5BCB6-52C4-D74A-85D6-3415A4FD6E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29937" y="2075161"/>
            <a:ext cx="3958515" cy="4782839"/>
          </a:xfrm>
          <a:prstGeom prst="rect">
            <a:avLst/>
          </a:prstGeom>
        </p:spPr>
      </p:pic>
      <p:pic>
        <p:nvPicPr>
          <p:cNvPr id="10" name="Picture 9">
            <a:extLst>
              <a:ext uri="{FF2B5EF4-FFF2-40B4-BE49-F238E27FC236}">
                <a16:creationId xmlns:a16="http://schemas.microsoft.com/office/drawing/2014/main" id="{76FD09B9-8DB2-7642-A72F-25C969BDE0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03142" y="497306"/>
            <a:ext cx="4612103" cy="2767262"/>
          </a:xfrm>
          <a:prstGeom prst="rect">
            <a:avLst/>
          </a:prstGeom>
        </p:spPr>
      </p:pic>
      <p:sp>
        <p:nvSpPr>
          <p:cNvPr id="11" name="TextBox 10">
            <a:extLst>
              <a:ext uri="{FF2B5EF4-FFF2-40B4-BE49-F238E27FC236}">
                <a16:creationId xmlns:a16="http://schemas.microsoft.com/office/drawing/2014/main" id="{8F285D13-0403-8544-AB54-245DA4B531A3}"/>
              </a:ext>
            </a:extLst>
          </p:cNvPr>
          <p:cNvSpPr txBox="1"/>
          <p:nvPr/>
        </p:nvSpPr>
        <p:spPr>
          <a:xfrm rot="4515364">
            <a:off x="9065979" y="2214319"/>
            <a:ext cx="814647" cy="830997"/>
          </a:xfrm>
          <a:prstGeom prst="rect">
            <a:avLst/>
          </a:prstGeom>
          <a:noFill/>
        </p:spPr>
        <p:txBody>
          <a:bodyPr wrap="none" rtlCol="0">
            <a:spAutoFit/>
          </a:bodyPr>
          <a:lstStyle/>
          <a:p>
            <a:r>
              <a:rPr lang="en-US" dirty="0"/>
              <a:t>)</a:t>
            </a:r>
            <a:r>
              <a:rPr lang="en-US" sz="2400" dirty="0"/>
              <a:t>)</a:t>
            </a:r>
            <a:r>
              <a:rPr lang="en-US" sz="3200" dirty="0"/>
              <a:t>)</a:t>
            </a:r>
            <a:r>
              <a:rPr lang="en-US" sz="4000" dirty="0"/>
              <a:t>)</a:t>
            </a:r>
            <a:r>
              <a:rPr lang="en-US" sz="4800" dirty="0"/>
              <a:t>)</a:t>
            </a:r>
            <a:endParaRPr lang="en-US" dirty="0"/>
          </a:p>
        </p:txBody>
      </p:sp>
      <p:sp>
        <p:nvSpPr>
          <p:cNvPr id="13" name="TextBox 12">
            <a:extLst>
              <a:ext uri="{FF2B5EF4-FFF2-40B4-BE49-F238E27FC236}">
                <a16:creationId xmlns:a16="http://schemas.microsoft.com/office/drawing/2014/main" id="{D686E22F-8EB6-5644-8750-766FC5FEBBA7}"/>
              </a:ext>
            </a:extLst>
          </p:cNvPr>
          <p:cNvSpPr txBox="1"/>
          <p:nvPr/>
        </p:nvSpPr>
        <p:spPr>
          <a:xfrm>
            <a:off x="8478644" y="5117431"/>
            <a:ext cx="646331" cy="461665"/>
          </a:xfrm>
          <a:prstGeom prst="rect">
            <a:avLst/>
          </a:prstGeom>
          <a:noFill/>
        </p:spPr>
        <p:txBody>
          <a:bodyPr wrap="none" rtlCol="0">
            <a:spAutoFit/>
          </a:bodyPr>
          <a:lstStyle/>
          <a:p>
            <a:r>
              <a:rPr lang="en-US" sz="2400" b="1" dirty="0">
                <a:solidFill>
                  <a:schemeClr val="bg1"/>
                </a:solidFill>
              </a:rPr>
              <a:t>CH</a:t>
            </a:r>
            <a:r>
              <a:rPr lang="en-US" sz="2400" b="1" baseline="-25000" dirty="0">
                <a:solidFill>
                  <a:schemeClr val="bg1"/>
                </a:solidFill>
              </a:rPr>
              <a:t>4</a:t>
            </a:r>
            <a:endParaRPr lang="en-US" sz="2000" b="1" baseline="-25000" dirty="0">
              <a:solidFill>
                <a:schemeClr val="bg1"/>
              </a:solidFill>
            </a:endParaRPr>
          </a:p>
        </p:txBody>
      </p:sp>
    </p:spTree>
    <p:extLst>
      <p:ext uri="{BB962C8B-B14F-4D97-AF65-F5344CB8AC3E}">
        <p14:creationId xmlns:p14="http://schemas.microsoft.com/office/powerpoint/2010/main" val="17749538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00882B-C7FA-1949-B5C0-3A3C00269D56}"/>
              </a:ext>
            </a:extLst>
          </p:cNvPr>
          <p:cNvSpPr txBox="1"/>
          <p:nvPr/>
        </p:nvSpPr>
        <p:spPr>
          <a:xfrm>
            <a:off x="157163" y="200025"/>
            <a:ext cx="11801475" cy="6129050"/>
          </a:xfrm>
          <a:prstGeom prst="rect">
            <a:avLst/>
          </a:prstGeom>
          <a:noFill/>
        </p:spPr>
        <p:txBody>
          <a:bodyPr wrap="square" rtlCol="0">
            <a:spAutoFit/>
          </a:bodyPr>
          <a:lstStyle/>
          <a:p>
            <a:pPr>
              <a:lnSpc>
                <a:spcPct val="150000"/>
              </a:lnSpc>
            </a:pPr>
            <a:r>
              <a:rPr lang="en-US" sz="2400" b="1" u="sng" dirty="0"/>
              <a:t>Terrestrial analogues for planetary exploration:</a:t>
            </a:r>
            <a:endParaRPr lang="en-US" sz="2400" dirty="0"/>
          </a:p>
          <a:p>
            <a:pPr marL="285750" indent="-285750">
              <a:lnSpc>
                <a:spcPct val="150000"/>
              </a:lnSpc>
              <a:buFontTx/>
              <a:buChar char="-"/>
            </a:pPr>
            <a:r>
              <a:rPr lang="en-US" sz="2400" dirty="0"/>
              <a:t>Terrestrial environments (or material) sharing common characteristics with extra-terrestrial environments (or materials);</a:t>
            </a:r>
          </a:p>
          <a:p>
            <a:pPr marL="285750" indent="-285750">
              <a:lnSpc>
                <a:spcPct val="150000"/>
              </a:lnSpc>
              <a:buFontTx/>
              <a:buChar char="-"/>
            </a:pPr>
            <a:r>
              <a:rPr lang="en-US" sz="2400" dirty="0"/>
              <a:t>Natural laboratories for experiments on minerals, geological and biological processes that might be or might have been active on other celestial bodies;</a:t>
            </a:r>
          </a:p>
          <a:p>
            <a:pPr marL="285750" indent="-285750">
              <a:lnSpc>
                <a:spcPct val="150000"/>
              </a:lnSpc>
              <a:buFontTx/>
              <a:buChar char="-"/>
            </a:pPr>
            <a:r>
              <a:rPr lang="en-US" sz="2400" dirty="0"/>
              <a:t>The characterization of terrestrial analogues is extremely multidisciplinary and requires collaborative efforts;</a:t>
            </a:r>
          </a:p>
          <a:p>
            <a:pPr marL="285750" indent="-285750">
              <a:lnSpc>
                <a:spcPct val="150000"/>
              </a:lnSpc>
              <a:buFontTx/>
              <a:buChar char="-"/>
            </a:pPr>
            <a:r>
              <a:rPr lang="en-US" sz="2400" dirty="0"/>
              <a:t>Terrestrial analogues might provide testing ground for instruments that will be part of ongoing or future missions;</a:t>
            </a:r>
          </a:p>
          <a:p>
            <a:pPr marL="285750" indent="-285750">
              <a:lnSpc>
                <a:spcPct val="150000"/>
              </a:lnSpc>
              <a:buFontTx/>
              <a:buChar char="-"/>
            </a:pPr>
            <a:r>
              <a:rPr lang="en-US" sz="2400" dirty="0"/>
              <a:t>They play a fundamental role for understanding what we can expect from space missions and comprehend the data that we are receiving and will receive.</a:t>
            </a:r>
          </a:p>
        </p:txBody>
      </p:sp>
    </p:spTree>
    <p:extLst>
      <p:ext uri="{BB962C8B-B14F-4D97-AF65-F5344CB8AC3E}">
        <p14:creationId xmlns:p14="http://schemas.microsoft.com/office/powerpoint/2010/main" val="23183523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9862" y="1346535"/>
            <a:ext cx="8289243" cy="5511465"/>
          </a:xfrm>
          <a:prstGeom prst="rect">
            <a:avLst/>
          </a:prstGeom>
        </p:spPr>
      </p:pic>
      <p:sp>
        <p:nvSpPr>
          <p:cNvPr id="5" name="Rectangle 4"/>
          <p:cNvSpPr/>
          <p:nvPr/>
        </p:nvSpPr>
        <p:spPr>
          <a:xfrm>
            <a:off x="3425484" y="814387"/>
            <a:ext cx="6005234" cy="422103"/>
          </a:xfrm>
          <a:prstGeom prst="rect">
            <a:avLst/>
          </a:prstGeom>
        </p:spPr>
        <p:txBody>
          <a:bodyPr wrap="none">
            <a:spAutoFit/>
          </a:bodyPr>
          <a:lstStyle/>
          <a:p>
            <a:pPr fontAlgn="base"/>
            <a:r>
              <a:rPr lang="en-US" sz="2143" b="1" u="sng" dirty="0">
                <a:solidFill>
                  <a:srgbClr val="000000"/>
                </a:solidFill>
                <a:latin typeface="Arial" charset="0"/>
                <a:ea typeface="Arial" charset="0"/>
                <a:cs typeface="Arial" charset="0"/>
              </a:rPr>
              <a:t>PLANETARY FIELD ANALOGUE SITES (PFA)</a:t>
            </a:r>
          </a:p>
        </p:txBody>
      </p:sp>
      <p:sp>
        <p:nvSpPr>
          <p:cNvPr id="10" name="TextBox 9"/>
          <p:cNvSpPr txBox="1"/>
          <p:nvPr/>
        </p:nvSpPr>
        <p:spPr>
          <a:xfrm>
            <a:off x="3755736" y="2373610"/>
            <a:ext cx="4415440" cy="537519"/>
          </a:xfrm>
          <a:prstGeom prst="rect">
            <a:avLst/>
          </a:prstGeom>
          <a:noFill/>
        </p:spPr>
        <p:txBody>
          <a:bodyPr wrap="none" rtlCol="0">
            <a:spAutoFit/>
          </a:bodyPr>
          <a:lstStyle/>
          <a:p>
            <a:r>
              <a:rPr lang="en-US" sz="2893" b="1" dirty="0">
                <a:solidFill>
                  <a:schemeClr val="bg1"/>
                </a:solidFill>
              </a:rPr>
              <a:t>THANK YOU </a:t>
            </a:r>
            <a:r>
              <a:rPr lang="mr-IN" sz="2893" b="1" dirty="0">
                <a:solidFill>
                  <a:schemeClr val="bg1"/>
                </a:solidFill>
              </a:rPr>
              <a:t>–</a:t>
            </a:r>
            <a:r>
              <a:rPr lang="en-US" sz="2893" b="1" dirty="0">
                <a:solidFill>
                  <a:schemeClr val="bg1"/>
                </a:solidFill>
              </a:rPr>
              <a:t> KE A LEBOGA</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85025" y="0"/>
            <a:ext cx="3486151" cy="814387"/>
          </a:xfrm>
          <a:prstGeom prst="rect">
            <a:avLst/>
          </a:prstGeom>
        </p:spPr>
      </p:pic>
    </p:spTree>
    <p:extLst>
      <p:ext uri="{BB962C8B-B14F-4D97-AF65-F5344CB8AC3E}">
        <p14:creationId xmlns:p14="http://schemas.microsoft.com/office/powerpoint/2010/main" val="3604440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18B67B-F0BF-3F43-A205-A55BDEB45F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3690" y="285749"/>
            <a:ext cx="11754948" cy="2747837"/>
          </a:xfrm>
          <a:prstGeom prst="rect">
            <a:avLst/>
          </a:prstGeom>
        </p:spPr>
      </p:pic>
      <p:pic>
        <p:nvPicPr>
          <p:cNvPr id="8" name="Picture 7">
            <a:extLst>
              <a:ext uri="{FF2B5EF4-FFF2-40B4-BE49-F238E27FC236}">
                <a16:creationId xmlns:a16="http://schemas.microsoft.com/office/drawing/2014/main" id="{95381606-4F4F-F54A-9A4E-7C2A28DC21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5126" y="3515147"/>
            <a:ext cx="11683511" cy="2871377"/>
          </a:xfrm>
          <a:prstGeom prst="rect">
            <a:avLst/>
          </a:prstGeom>
        </p:spPr>
      </p:pic>
    </p:spTree>
    <p:extLst>
      <p:ext uri="{BB962C8B-B14F-4D97-AF65-F5344CB8AC3E}">
        <p14:creationId xmlns:p14="http://schemas.microsoft.com/office/powerpoint/2010/main" val="523144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sktop_ligh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2123" y="1004916"/>
            <a:ext cx="4666683" cy="2611120"/>
          </a:xfrm>
          <a:prstGeom prst="rect">
            <a:avLst/>
          </a:prstGeom>
        </p:spPr>
      </p:pic>
      <p:sp>
        <p:nvSpPr>
          <p:cNvPr id="5" name="TextBox 4">
            <a:extLst>
              <a:ext uri="{FF2B5EF4-FFF2-40B4-BE49-F238E27FC236}">
                <a16:creationId xmlns:a16="http://schemas.microsoft.com/office/drawing/2014/main" id="{4D5823FD-F67F-8D48-83E3-B207BA308F57}"/>
              </a:ext>
            </a:extLst>
          </p:cNvPr>
          <p:cNvSpPr txBox="1"/>
          <p:nvPr/>
        </p:nvSpPr>
        <p:spPr>
          <a:xfrm>
            <a:off x="299803" y="209863"/>
            <a:ext cx="11722308" cy="523220"/>
          </a:xfrm>
          <a:prstGeom prst="rect">
            <a:avLst/>
          </a:prstGeom>
          <a:noFill/>
        </p:spPr>
        <p:txBody>
          <a:bodyPr wrap="square" rtlCol="0">
            <a:spAutoFit/>
          </a:bodyPr>
          <a:lstStyle/>
          <a:p>
            <a:r>
              <a:rPr lang="en-US" sz="2800" dirty="0"/>
              <a:t>What are we looking for in these ‘</a:t>
            </a:r>
            <a:r>
              <a:rPr lang="en-US" sz="2800" b="1" dirty="0">
                <a:solidFill>
                  <a:srgbClr val="FF0000"/>
                </a:solidFill>
              </a:rPr>
              <a:t>extreme environments</a:t>
            </a:r>
            <a:r>
              <a:rPr lang="en-US" sz="2800" dirty="0"/>
              <a:t>’?</a:t>
            </a:r>
          </a:p>
        </p:txBody>
      </p:sp>
      <p:grpSp>
        <p:nvGrpSpPr>
          <p:cNvPr id="9" name="Group 8"/>
          <p:cNvGrpSpPr/>
          <p:nvPr/>
        </p:nvGrpSpPr>
        <p:grpSpPr>
          <a:xfrm>
            <a:off x="619723" y="3757352"/>
            <a:ext cx="4759083" cy="3152002"/>
            <a:chOff x="619723" y="3757352"/>
            <a:chExt cx="4759083" cy="3152002"/>
          </a:xfrm>
        </p:grpSpPr>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123" y="3757352"/>
              <a:ext cx="4666683" cy="2916568"/>
            </a:xfrm>
            <a:prstGeom prst="rect">
              <a:avLst/>
            </a:prstGeom>
          </p:spPr>
        </p:pic>
        <p:sp>
          <p:nvSpPr>
            <p:cNvPr id="7" name="TextBox 6"/>
            <p:cNvSpPr txBox="1"/>
            <p:nvPr/>
          </p:nvSpPr>
          <p:spPr>
            <a:xfrm>
              <a:off x="3837999" y="3823854"/>
              <a:ext cx="1359218" cy="369332"/>
            </a:xfrm>
            <a:prstGeom prst="rect">
              <a:avLst/>
            </a:prstGeom>
            <a:noFill/>
          </p:spPr>
          <p:txBody>
            <a:bodyPr wrap="none" rtlCol="0">
              <a:spAutoFit/>
            </a:bodyPr>
            <a:lstStyle/>
            <a:p>
              <a:r>
                <a:rPr lang="en-US" dirty="0">
                  <a:solidFill>
                    <a:schemeClr val="bg1"/>
                  </a:solidFill>
                </a:rPr>
                <a:t>UV radiation</a:t>
              </a:r>
            </a:p>
          </p:txBody>
        </p:sp>
        <p:sp>
          <p:nvSpPr>
            <p:cNvPr id="8" name="TextBox 7"/>
            <p:cNvSpPr txBox="1"/>
            <p:nvPr/>
          </p:nvSpPr>
          <p:spPr>
            <a:xfrm>
              <a:off x="619723" y="6632355"/>
              <a:ext cx="931986" cy="276999"/>
            </a:xfrm>
            <a:prstGeom prst="rect">
              <a:avLst/>
            </a:prstGeom>
            <a:noFill/>
          </p:spPr>
          <p:txBody>
            <a:bodyPr wrap="none" rtlCol="0">
              <a:spAutoFit/>
            </a:bodyPr>
            <a:lstStyle/>
            <a:p>
              <a:r>
                <a:rPr lang="en-US" sz="1200"/>
                <a:t>Credits: ESA</a:t>
              </a:r>
            </a:p>
          </p:txBody>
        </p:sp>
      </p:grpSp>
      <p:grpSp>
        <p:nvGrpSpPr>
          <p:cNvPr id="12" name="Group 11"/>
          <p:cNvGrpSpPr/>
          <p:nvPr/>
        </p:nvGrpSpPr>
        <p:grpSpPr>
          <a:xfrm>
            <a:off x="6941126" y="863595"/>
            <a:ext cx="4645151" cy="2609514"/>
            <a:chOff x="6941126" y="1004916"/>
            <a:chExt cx="4645151" cy="2609514"/>
          </a:xfrm>
        </p:grpSpPr>
        <p:pic>
          <p:nvPicPr>
            <p:cNvPr id="10" name="Picture 9">
              <a:extLst>
                <a:ext uri="{FF2B5EF4-FFF2-40B4-BE49-F238E27FC236}">
                  <a16:creationId xmlns:a16="http://schemas.microsoft.com/office/drawing/2014/main" id="{FC35C7D8-5AB8-E644-969D-4096E266F9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41126" y="1004916"/>
              <a:ext cx="4645151" cy="2609514"/>
            </a:xfrm>
            <a:prstGeom prst="rect">
              <a:avLst/>
            </a:prstGeom>
          </p:spPr>
        </p:pic>
        <p:sp>
          <p:nvSpPr>
            <p:cNvPr id="11" name="TextBox 10"/>
            <p:cNvSpPr txBox="1"/>
            <p:nvPr/>
          </p:nvSpPr>
          <p:spPr>
            <a:xfrm>
              <a:off x="9594642" y="3245098"/>
              <a:ext cx="1976118" cy="369332"/>
            </a:xfrm>
            <a:prstGeom prst="rect">
              <a:avLst/>
            </a:prstGeom>
            <a:noFill/>
          </p:spPr>
          <p:txBody>
            <a:bodyPr wrap="none" rtlCol="0">
              <a:spAutoFit/>
            </a:bodyPr>
            <a:lstStyle/>
            <a:p>
              <a:r>
                <a:rPr lang="en-US" dirty="0">
                  <a:solidFill>
                    <a:schemeClr val="bg1"/>
                  </a:solidFill>
                </a:rPr>
                <a:t>Strong evaporation</a:t>
              </a:r>
            </a:p>
          </p:txBody>
        </p:sp>
      </p:grpSp>
      <p:grpSp>
        <p:nvGrpSpPr>
          <p:cNvPr id="15" name="Group 14"/>
          <p:cNvGrpSpPr/>
          <p:nvPr/>
        </p:nvGrpSpPr>
        <p:grpSpPr>
          <a:xfrm>
            <a:off x="6941126" y="3634875"/>
            <a:ext cx="4645151" cy="3039045"/>
            <a:chOff x="6941126" y="3634875"/>
            <a:chExt cx="4645151" cy="3039045"/>
          </a:xfrm>
        </p:grpSpPr>
        <p:pic>
          <p:nvPicPr>
            <p:cNvPr id="13" name="Pictur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941126" y="3634875"/>
              <a:ext cx="4645151" cy="3039045"/>
            </a:xfrm>
            <a:prstGeom prst="rect">
              <a:avLst/>
            </a:prstGeom>
          </p:spPr>
        </p:pic>
        <p:sp>
          <p:nvSpPr>
            <p:cNvPr id="14" name="TextBox 13"/>
            <p:cNvSpPr txBox="1"/>
            <p:nvPr/>
          </p:nvSpPr>
          <p:spPr>
            <a:xfrm>
              <a:off x="6957750" y="6304588"/>
              <a:ext cx="1596527" cy="369332"/>
            </a:xfrm>
            <a:prstGeom prst="rect">
              <a:avLst/>
            </a:prstGeom>
            <a:noFill/>
          </p:spPr>
          <p:txBody>
            <a:bodyPr wrap="none" rtlCol="0">
              <a:spAutoFit/>
            </a:bodyPr>
            <a:lstStyle/>
            <a:p>
              <a:r>
                <a:rPr lang="en-US" dirty="0">
                  <a:solidFill>
                    <a:schemeClr val="bg1"/>
                  </a:solidFill>
                </a:rPr>
                <a:t>T, pH, alkalinity</a:t>
              </a:r>
            </a:p>
          </p:txBody>
        </p:sp>
      </p:grpSp>
    </p:spTree>
    <p:extLst>
      <p:ext uri="{BB962C8B-B14F-4D97-AF65-F5344CB8AC3E}">
        <p14:creationId xmlns:p14="http://schemas.microsoft.com/office/powerpoint/2010/main" val="56049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5823FD-F67F-8D48-83E3-B207BA308F57}"/>
              </a:ext>
            </a:extLst>
          </p:cNvPr>
          <p:cNvSpPr txBox="1"/>
          <p:nvPr/>
        </p:nvSpPr>
        <p:spPr>
          <a:xfrm>
            <a:off x="299803" y="209863"/>
            <a:ext cx="11722308" cy="523220"/>
          </a:xfrm>
          <a:prstGeom prst="rect">
            <a:avLst/>
          </a:prstGeom>
          <a:noFill/>
        </p:spPr>
        <p:txBody>
          <a:bodyPr wrap="square" rtlCol="0">
            <a:spAutoFit/>
          </a:bodyPr>
          <a:lstStyle/>
          <a:p>
            <a:r>
              <a:rPr lang="en-US" sz="2800" b="1" dirty="0"/>
              <a:t>Similarities that strike the imagination of scientists…</a:t>
            </a:r>
          </a:p>
        </p:txBody>
      </p:sp>
      <p:pic>
        <p:nvPicPr>
          <p:cNvPr id="4" name="Picture 3">
            <a:extLst>
              <a:ext uri="{FF2B5EF4-FFF2-40B4-BE49-F238E27FC236}">
                <a16:creationId xmlns:a16="http://schemas.microsoft.com/office/drawing/2014/main" id="{801DA084-B65F-EC4B-B631-F39CD6A32D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03" y="1375606"/>
            <a:ext cx="5981776" cy="4782305"/>
          </a:xfrm>
          <a:prstGeom prst="rect">
            <a:avLst/>
          </a:prstGeom>
        </p:spPr>
      </p:pic>
      <p:sp>
        <p:nvSpPr>
          <p:cNvPr id="5" name="TextBox 4">
            <a:extLst>
              <a:ext uri="{FF2B5EF4-FFF2-40B4-BE49-F238E27FC236}">
                <a16:creationId xmlns:a16="http://schemas.microsoft.com/office/drawing/2014/main" id="{1EF5FE4D-A6BB-9644-92BA-52025A2F74AC}"/>
              </a:ext>
            </a:extLst>
          </p:cNvPr>
          <p:cNvSpPr txBox="1"/>
          <p:nvPr/>
        </p:nvSpPr>
        <p:spPr>
          <a:xfrm>
            <a:off x="365118" y="6206898"/>
            <a:ext cx="5494337" cy="461665"/>
          </a:xfrm>
          <a:prstGeom prst="rect">
            <a:avLst/>
          </a:prstGeom>
          <a:noFill/>
        </p:spPr>
        <p:txBody>
          <a:bodyPr wrap="square" rtlCol="0">
            <a:spAutoFit/>
          </a:bodyPr>
          <a:lstStyle/>
          <a:p>
            <a:pPr algn="just"/>
            <a:r>
              <a:rPr lang="en-US" sz="2400" dirty="0" err="1"/>
              <a:t>Jazero</a:t>
            </a:r>
            <a:r>
              <a:rPr lang="en-US" sz="2400" dirty="0"/>
              <a:t> Crater, landing site Mars 2020</a:t>
            </a:r>
          </a:p>
        </p:txBody>
      </p:sp>
      <p:sp>
        <p:nvSpPr>
          <p:cNvPr id="8" name="Rectangle 7">
            <a:extLst>
              <a:ext uri="{FF2B5EF4-FFF2-40B4-BE49-F238E27FC236}">
                <a16:creationId xmlns:a16="http://schemas.microsoft.com/office/drawing/2014/main" id="{BD8A7572-0ED7-7148-B9F5-EC7B179279EC}"/>
              </a:ext>
            </a:extLst>
          </p:cNvPr>
          <p:cNvSpPr/>
          <p:nvPr/>
        </p:nvSpPr>
        <p:spPr>
          <a:xfrm>
            <a:off x="7320012" y="1006274"/>
            <a:ext cx="4987898" cy="338554"/>
          </a:xfrm>
          <a:prstGeom prst="rect">
            <a:avLst/>
          </a:prstGeom>
        </p:spPr>
        <p:txBody>
          <a:bodyPr wrap="square">
            <a:spAutoFit/>
          </a:bodyPr>
          <a:lstStyle/>
          <a:p>
            <a:r>
              <a:rPr lang="en-US" sz="1600" i="1" dirty="0">
                <a:latin typeface="Roboto"/>
              </a:rPr>
              <a:t>Franchi et al., 2020 – PPS, 192</a:t>
            </a:r>
            <a:endParaRPr lang="en-US" sz="1600" i="1" dirty="0"/>
          </a:p>
        </p:txBody>
      </p:sp>
      <p:pic>
        <p:nvPicPr>
          <p:cNvPr id="3" name="Picture 2">
            <a:extLst>
              <a:ext uri="{FF2B5EF4-FFF2-40B4-BE49-F238E27FC236}">
                <a16:creationId xmlns:a16="http://schemas.microsoft.com/office/drawing/2014/main" id="{A1949848-CE45-1943-A414-C5E873C264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9643" y="1379336"/>
            <a:ext cx="4583250" cy="5037983"/>
          </a:xfrm>
          <a:prstGeom prst="rect">
            <a:avLst/>
          </a:prstGeom>
        </p:spPr>
      </p:pic>
      <p:sp>
        <p:nvSpPr>
          <p:cNvPr id="9" name="TextBox 8">
            <a:extLst>
              <a:ext uri="{FF2B5EF4-FFF2-40B4-BE49-F238E27FC236}">
                <a16:creationId xmlns:a16="http://schemas.microsoft.com/office/drawing/2014/main" id="{057B1B8F-4426-764C-A196-3B0FA2551DC1}"/>
              </a:ext>
            </a:extLst>
          </p:cNvPr>
          <p:cNvSpPr txBox="1"/>
          <p:nvPr/>
        </p:nvSpPr>
        <p:spPr>
          <a:xfrm>
            <a:off x="7066793" y="6290350"/>
            <a:ext cx="5494337" cy="461665"/>
          </a:xfrm>
          <a:prstGeom prst="rect">
            <a:avLst/>
          </a:prstGeom>
          <a:noFill/>
        </p:spPr>
        <p:txBody>
          <a:bodyPr wrap="square" rtlCol="0">
            <a:spAutoFit/>
          </a:bodyPr>
          <a:lstStyle/>
          <a:p>
            <a:pPr algn="just"/>
            <a:r>
              <a:rPr lang="en-US" sz="2400" dirty="0"/>
              <a:t>Makgadikgadi pans, Botswana</a:t>
            </a:r>
          </a:p>
        </p:txBody>
      </p:sp>
    </p:spTree>
    <p:extLst>
      <p:ext uri="{BB962C8B-B14F-4D97-AF65-F5344CB8AC3E}">
        <p14:creationId xmlns:p14="http://schemas.microsoft.com/office/powerpoint/2010/main" val="2869133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9DA2A5-A3B9-DA40-B028-5A819F253A28}"/>
              </a:ext>
            </a:extLst>
          </p:cNvPr>
          <p:cNvSpPr txBox="1"/>
          <p:nvPr/>
        </p:nvSpPr>
        <p:spPr>
          <a:xfrm>
            <a:off x="6735407" y="302180"/>
            <a:ext cx="1904367" cy="369332"/>
          </a:xfrm>
          <a:prstGeom prst="rect">
            <a:avLst/>
          </a:prstGeom>
          <a:noFill/>
        </p:spPr>
        <p:txBody>
          <a:bodyPr wrap="none" rtlCol="0">
            <a:spAutoFit/>
          </a:bodyPr>
          <a:lstStyle/>
          <a:p>
            <a:r>
              <a:rPr lang="en-US" b="1" i="1" dirty="0" err="1"/>
              <a:t>Kess</a:t>
            </a:r>
            <a:r>
              <a:rPr lang="en-US" b="1" i="1" dirty="0"/>
              <a:t> </a:t>
            </a:r>
            <a:r>
              <a:rPr lang="en-US" b="1" i="1" dirty="0" err="1"/>
              <a:t>Kess</a:t>
            </a:r>
            <a:r>
              <a:rPr lang="en-US" b="1" i="1" dirty="0"/>
              <a:t> mounds</a:t>
            </a:r>
          </a:p>
        </p:txBody>
      </p:sp>
      <p:sp>
        <p:nvSpPr>
          <p:cNvPr id="4" name="TextBox 3">
            <a:extLst>
              <a:ext uri="{FF2B5EF4-FFF2-40B4-BE49-F238E27FC236}">
                <a16:creationId xmlns:a16="http://schemas.microsoft.com/office/drawing/2014/main" id="{FB403840-AEE3-574C-B30C-3939AECAF0FC}"/>
              </a:ext>
            </a:extLst>
          </p:cNvPr>
          <p:cNvSpPr txBox="1"/>
          <p:nvPr/>
        </p:nvSpPr>
        <p:spPr>
          <a:xfrm>
            <a:off x="6678255" y="3445431"/>
            <a:ext cx="2473049" cy="369332"/>
          </a:xfrm>
          <a:prstGeom prst="rect">
            <a:avLst/>
          </a:prstGeom>
          <a:noFill/>
        </p:spPr>
        <p:txBody>
          <a:bodyPr wrap="none" rtlCol="0">
            <a:spAutoFit/>
          </a:bodyPr>
          <a:lstStyle/>
          <a:p>
            <a:r>
              <a:rPr lang="en-US" b="1" i="1" dirty="0"/>
              <a:t>Makgadikgadi salt pans</a:t>
            </a:r>
          </a:p>
        </p:txBody>
      </p:sp>
      <p:pic>
        <p:nvPicPr>
          <p:cNvPr id="5" name="Picture 4">
            <a:extLst>
              <a:ext uri="{FF2B5EF4-FFF2-40B4-BE49-F238E27FC236}">
                <a16:creationId xmlns:a16="http://schemas.microsoft.com/office/drawing/2014/main" id="{284ECA54-093D-6B4A-8A19-D31339C9EF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009" y="317286"/>
            <a:ext cx="6294804" cy="6357753"/>
          </a:xfrm>
          <a:prstGeom prst="rect">
            <a:avLst/>
          </a:prstGeom>
        </p:spPr>
      </p:pic>
      <p:sp>
        <p:nvSpPr>
          <p:cNvPr id="7" name="5-Point Star 6">
            <a:extLst>
              <a:ext uri="{FF2B5EF4-FFF2-40B4-BE49-F238E27FC236}">
                <a16:creationId xmlns:a16="http://schemas.microsoft.com/office/drawing/2014/main" id="{FDD4177D-6CE5-6E4E-B099-EBF3F631DA0E}"/>
              </a:ext>
            </a:extLst>
          </p:cNvPr>
          <p:cNvSpPr>
            <a:spLocks noChangeAspect="1"/>
          </p:cNvSpPr>
          <p:nvPr/>
        </p:nvSpPr>
        <p:spPr>
          <a:xfrm>
            <a:off x="1500188" y="671512"/>
            <a:ext cx="471487" cy="47148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CDA1DB1C-F932-3F45-9986-FF3688D9B4F7}"/>
              </a:ext>
            </a:extLst>
          </p:cNvPr>
          <p:cNvSpPr>
            <a:spLocks noChangeAspect="1"/>
          </p:cNvSpPr>
          <p:nvPr/>
        </p:nvSpPr>
        <p:spPr>
          <a:xfrm>
            <a:off x="3724275" y="5089827"/>
            <a:ext cx="471487" cy="47148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6B6E833-FF6D-E54C-8290-49DB65199D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8255" y="3814763"/>
            <a:ext cx="5327841" cy="2860276"/>
          </a:xfrm>
          <a:prstGeom prst="rect">
            <a:avLst/>
          </a:prstGeom>
          <a:ln>
            <a:solidFill>
              <a:schemeClr val="tx1"/>
            </a:solidFill>
          </a:ln>
        </p:spPr>
      </p:pic>
      <p:pic>
        <p:nvPicPr>
          <p:cNvPr id="11" name="Picture 10">
            <a:extLst>
              <a:ext uri="{FF2B5EF4-FFF2-40B4-BE49-F238E27FC236}">
                <a16:creationId xmlns:a16="http://schemas.microsoft.com/office/drawing/2014/main" id="{D935CD8C-2723-1D49-B8AE-8F492AE34F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8254" y="680512"/>
            <a:ext cx="5327841" cy="2807291"/>
          </a:xfrm>
          <a:prstGeom prst="rect">
            <a:avLst/>
          </a:prstGeom>
        </p:spPr>
      </p:pic>
    </p:spTree>
    <p:extLst>
      <p:ext uri="{BB962C8B-B14F-4D97-AF65-F5344CB8AC3E}">
        <p14:creationId xmlns:p14="http://schemas.microsoft.com/office/powerpoint/2010/main" val="10191989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11830</TotalTime>
  <Words>1269</Words>
  <Application>Microsoft Macintosh PowerPoint</Application>
  <PresentationFormat>Widescreen</PresentationFormat>
  <Paragraphs>185</Paragraphs>
  <Slides>56</Slides>
  <Notes>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Arial</vt:lpstr>
      <vt:lpstr>Arial</vt:lpstr>
      <vt:lpstr>Calibri</vt:lpstr>
      <vt:lpstr>Calibri Light</vt:lpstr>
      <vt:lpstr>Helvetica</vt:lpstr>
      <vt:lpstr>Lora</vt:lpstr>
      <vt:lpstr>Mangal</vt:lpstr>
      <vt:lpstr>Open Sans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Reviewer</dc:creator>
  <cp:lastModifiedBy>Reviewer</cp:lastModifiedBy>
  <cp:revision>64</cp:revision>
  <dcterms:created xsi:type="dcterms:W3CDTF">2022-04-16T07:12:08Z</dcterms:created>
  <dcterms:modified xsi:type="dcterms:W3CDTF">2024-06-20T09:20:30Z</dcterms:modified>
</cp:coreProperties>
</file>